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951" r:id="rId1"/>
  </p:sldMasterIdLst>
  <p:notesMasterIdLst>
    <p:notesMasterId r:id="rId14"/>
  </p:notesMasterIdLst>
  <p:sldIdLst>
    <p:sldId id="347" r:id="rId2"/>
    <p:sldId id="256" r:id="rId3"/>
    <p:sldId id="377" r:id="rId4"/>
    <p:sldId id="375" r:id="rId5"/>
    <p:sldId id="383" r:id="rId6"/>
    <p:sldId id="378" r:id="rId7"/>
    <p:sldId id="384" r:id="rId8"/>
    <p:sldId id="386" r:id="rId9"/>
    <p:sldId id="387" r:id="rId10"/>
    <p:sldId id="397" r:id="rId11"/>
    <p:sldId id="388" r:id="rId12"/>
    <p:sldId id="396" r:id="rId13"/>
  </p:sldIdLst>
  <p:sldSz cx="9144000" cy="5143500" type="screen16x9"/>
  <p:notesSz cx="6735763" cy="9799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orient="horz" pos="1620">
          <p15:clr>
            <a:srgbClr val="A4A3A4"/>
          </p15:clr>
        </p15:guide>
        <p15:guide id="4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F9D8B1"/>
    <a:srgbClr val="FFFF99"/>
    <a:srgbClr val="000000"/>
    <a:srgbClr val="00CC00"/>
    <a:srgbClr val="0099FF"/>
    <a:srgbClr val="00FF99"/>
    <a:srgbClr val="FF66FF"/>
    <a:srgbClr val="FF33CC"/>
    <a:srgbClr val="149C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131" autoAdjust="0"/>
    <p:restoredTop sz="94660"/>
  </p:normalViewPr>
  <p:slideViewPr>
    <p:cSldViewPr snapToGrid="0">
      <p:cViewPr>
        <p:scale>
          <a:sx n="125" d="100"/>
          <a:sy n="125" d="100"/>
        </p:scale>
        <p:origin x="-1224" y="-600"/>
      </p:cViewPr>
      <p:guideLst>
        <p:guide orient="horz" pos="2160"/>
        <p:guide orient="horz" pos="1620"/>
        <p:guide pos="384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18831" cy="491684"/>
          </a:xfrm>
          <a:prstGeom prst="rect">
            <a:avLst/>
          </a:prstGeom>
        </p:spPr>
        <p:txBody>
          <a:bodyPr vert="horz" lIns="91064" tIns="45532" rIns="91064" bIns="45532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4" y="1"/>
            <a:ext cx="2918831" cy="491684"/>
          </a:xfrm>
          <a:prstGeom prst="rect">
            <a:avLst/>
          </a:prstGeom>
        </p:spPr>
        <p:txBody>
          <a:bodyPr vert="horz" lIns="91064" tIns="45532" rIns="91064" bIns="45532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400C5F78-EE60-41ED-B63B-E8CDD6EB7DD3}" type="datetimeFigureOut">
              <a:rPr lang="ru-RU"/>
              <a:pPr>
                <a:defRPr/>
              </a:pPr>
              <a:t>23.10.2026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8625" y="1225550"/>
            <a:ext cx="5878513" cy="33067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064" tIns="45532" rIns="91064" bIns="45532" rtlCol="0" anchor="ctr"/>
          <a:lstStyle/>
          <a:p>
            <a:pPr lv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716077"/>
            <a:ext cx="5388610" cy="3858607"/>
          </a:xfrm>
          <a:prstGeom prst="rect">
            <a:avLst/>
          </a:prstGeom>
        </p:spPr>
        <p:txBody>
          <a:bodyPr vert="horz" lIns="91064" tIns="45532" rIns="91064" bIns="45532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307956"/>
            <a:ext cx="2918831" cy="491683"/>
          </a:xfrm>
          <a:prstGeom prst="rect">
            <a:avLst/>
          </a:prstGeom>
        </p:spPr>
        <p:txBody>
          <a:bodyPr vert="horz" lIns="91064" tIns="45532" rIns="91064" bIns="45532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4" y="9307956"/>
            <a:ext cx="2918831" cy="491683"/>
          </a:xfrm>
          <a:prstGeom prst="rect">
            <a:avLst/>
          </a:prstGeom>
        </p:spPr>
        <p:txBody>
          <a:bodyPr vert="horz" lIns="91064" tIns="45532" rIns="91064" bIns="45532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8C12FDB4-E7F8-4487-B616-892DCF1CC6A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8194816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3159" y="514350"/>
            <a:ext cx="6000750" cy="2228851"/>
          </a:xfrm>
        </p:spPr>
        <p:txBody>
          <a:bodyPr anchor="b">
            <a:normAutofit/>
          </a:bodyPr>
          <a:lstStyle>
            <a:lvl1pPr algn="l">
              <a:defRPr sz="36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3159" y="2882900"/>
            <a:ext cx="4800600" cy="1460500"/>
          </a:xfrm>
        </p:spPr>
        <p:txBody>
          <a:bodyPr anchor="t">
            <a:normAutofit/>
          </a:bodyPr>
          <a:lstStyle>
            <a:lvl1pPr marL="0" indent="0" algn="l">
              <a:buNone/>
              <a:defRPr sz="1575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24A1AAC-CA4C-420C-AD33-415A8E4C16BA}" type="datetime1">
              <a:rPr lang="en-US" smtClean="0"/>
              <a:pPr>
                <a:defRPr/>
              </a:pPr>
              <a:t>10/23/2026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67870A-7934-433D-9986-B58F7720718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6171009" y="6350"/>
            <a:ext cx="2857500" cy="28575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581128" y="68659"/>
            <a:ext cx="4560491" cy="456049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5426869" y="171450"/>
            <a:ext cx="3714750" cy="371475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5501878" y="24209"/>
            <a:ext cx="3639742" cy="3639742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5884070" y="457201"/>
            <a:ext cx="3257549" cy="325754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78559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50D971A-3E9C-4EDE-9E56-2148E2DC207C}" type="datetime1">
              <a:rPr lang="en-US" smtClean="0"/>
              <a:pPr>
                <a:defRPr/>
              </a:pPr>
              <a:t>10/23/2026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A748E3-C631-4A68-B206-7DA456576B9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19381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159" y="1504950"/>
            <a:ext cx="6400801" cy="1711200"/>
          </a:xfrm>
        </p:spPr>
        <p:txBody>
          <a:bodyPr anchor="b">
            <a:normAutofit/>
          </a:bodyPr>
          <a:lstStyle>
            <a:lvl1pPr algn="l">
              <a:defRPr sz="27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60" y="3371850"/>
            <a:ext cx="6400800" cy="1123950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62B23F8-D20B-4313-A2B8-1FFBE4000D30}" type="datetime1">
              <a:rPr lang="en-US" smtClean="0"/>
              <a:pPr>
                <a:defRPr/>
              </a:pPr>
              <a:t>10/23/2026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3BB7576-D65D-49A0-B74E-E5DF653EC06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28020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3159" y="514351"/>
            <a:ext cx="3703241" cy="271145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56100" y="514351"/>
            <a:ext cx="3700859" cy="271145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4089717-4478-4064-A277-D8EE2C89DFF2}" type="datetime1">
              <a:rPr lang="en-US" smtClean="0"/>
              <a:pPr>
                <a:defRPr/>
              </a:pPr>
              <a:t>10/23/2026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B977A1-06F9-4A8B-B182-665B1A055AB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08504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061" y="514350"/>
            <a:ext cx="3487340" cy="432197"/>
          </a:xfrm>
        </p:spPr>
        <p:txBody>
          <a:bodyPr anchor="b">
            <a:noAutofit/>
          </a:bodyPr>
          <a:lstStyle>
            <a:lvl1pPr marL="0" indent="0">
              <a:buNone/>
              <a:defRPr sz="21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3159" y="952897"/>
            <a:ext cx="3703241" cy="2272904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59299" y="514350"/>
            <a:ext cx="3498851" cy="432197"/>
          </a:xfrm>
        </p:spPr>
        <p:txBody>
          <a:bodyPr anchor="b">
            <a:noAutofit/>
          </a:bodyPr>
          <a:lstStyle>
            <a:lvl1pPr marL="0" indent="0">
              <a:buNone/>
              <a:defRPr sz="21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54909" y="946546"/>
            <a:ext cx="3696891" cy="2272904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D2E578E-5CC4-40E8-A282-45CC5E737975}" type="datetime1">
              <a:rPr lang="en-US" smtClean="0"/>
              <a:pPr>
                <a:defRPr/>
              </a:pPr>
              <a:t>10/23/2026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B4B14E-A33A-4A8D-84E5-8F670FC62AD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62662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A95C90B-8160-4FBF-9EEC-96378280AB95}" type="datetime1">
              <a:rPr lang="en-US" smtClean="0"/>
              <a:pPr>
                <a:defRPr/>
              </a:pPr>
              <a:t>10/23/2026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B72A8B-8A27-4384-96C8-27A038E07FD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809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7B9C71C-495C-458E-BBF1-2AD6C60E7EA1}" type="datetime1">
              <a:rPr lang="en-US" smtClean="0"/>
              <a:pPr>
                <a:defRPr/>
              </a:pPr>
              <a:t>10/23/2026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05FBC4-5044-4D3B-8228-97A6F91F14F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44875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3759" y="514350"/>
            <a:ext cx="2743200" cy="1028700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3159" y="514350"/>
            <a:ext cx="4457701" cy="398145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3759" y="1657350"/>
            <a:ext cx="2743200" cy="156845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E37C313-875C-4435-9081-181820820628}" type="datetime1">
              <a:rPr lang="en-US" smtClean="0"/>
              <a:pPr>
                <a:defRPr/>
              </a:pPr>
              <a:t>10/23/2026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326C3D-4C0F-441D-91E7-0768145C478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96958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2109" y="1085850"/>
            <a:ext cx="4514850" cy="857250"/>
          </a:xfrm>
        </p:spPr>
        <p:txBody>
          <a:bodyPr anchor="b">
            <a:normAutofit/>
          </a:bodyPr>
          <a:lstStyle>
            <a:lvl1pPr algn="l">
              <a:defRPr sz="21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1759" y="685800"/>
            <a:ext cx="2460731" cy="3429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42109" y="2082800"/>
            <a:ext cx="4516041" cy="1536700"/>
          </a:xfrm>
        </p:spPr>
        <p:txBody>
          <a:bodyPr anchor="t">
            <a:normAutofit/>
          </a:bodyPr>
          <a:lstStyle>
            <a:lvl1pPr marL="0" indent="0">
              <a:buNone/>
              <a:defRPr sz="13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AD485BA-F1A6-4312-9752-91C0A721E7B8}" type="datetime1">
              <a:rPr lang="en-US" smtClean="0"/>
              <a:pPr>
                <a:defRPr/>
              </a:pPr>
              <a:t>10/23/2026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D42179-1068-4D92-82F3-D7ECA431AD7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93470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14350" y="400050"/>
            <a:ext cx="8114109" cy="234315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685801" y="2882900"/>
            <a:ext cx="6228158" cy="3429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200"/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1E49C23-B72D-4C0F-AA6F-33AA807A4BFD}" type="datetime1">
              <a:rPr lang="en-US" smtClean="0"/>
              <a:pPr>
                <a:defRPr/>
              </a:pPr>
              <a:t>10/23/2026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C90AC2-C061-4416-9E60-EB47F111AF8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8075532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160" y="514350"/>
            <a:ext cx="7543800" cy="2057400"/>
          </a:xfrm>
        </p:spPr>
        <p:txBody>
          <a:bodyPr anchor="ctr">
            <a:normAutofit/>
          </a:bodyPr>
          <a:lstStyle>
            <a:lvl1pPr algn="l">
              <a:defRPr sz="24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59" y="3086100"/>
            <a:ext cx="6401991" cy="1409700"/>
          </a:xfrm>
        </p:spPr>
        <p:txBody>
          <a:bodyPr anchor="ctr">
            <a:normAutofit/>
          </a:bodyPr>
          <a:lstStyle>
            <a:lvl1pPr marL="0" indent="0" algn="l">
              <a:buNone/>
              <a:defRPr sz="150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1E49C23-B72D-4C0F-AA6F-33AA807A4BFD}" type="datetime1">
              <a:rPr lang="en-US" smtClean="0"/>
              <a:pPr>
                <a:defRPr/>
              </a:pPr>
              <a:t>10/23/2026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C90AC2-C061-4416-9E60-EB47F111AF8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3155028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9" y="514350"/>
            <a:ext cx="6858001" cy="2057400"/>
          </a:xfrm>
        </p:spPr>
        <p:txBody>
          <a:bodyPr anchor="ctr">
            <a:normAutofit/>
          </a:bodyPr>
          <a:lstStyle>
            <a:lvl1pPr algn="l">
              <a:defRPr sz="24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84659" y="2571750"/>
            <a:ext cx="6400800" cy="28575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60" y="3225801"/>
            <a:ext cx="6400800" cy="1263649"/>
          </a:xfrm>
        </p:spPr>
        <p:txBody>
          <a:bodyPr anchor="ctr">
            <a:normAutofit/>
          </a:bodyPr>
          <a:lstStyle>
            <a:lvl1pPr marL="0" indent="0" algn="l">
              <a:buNone/>
              <a:defRPr sz="150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1E49C23-B72D-4C0F-AA6F-33AA807A4BFD}" type="datetime1">
              <a:rPr lang="en-US" smtClean="0"/>
              <a:pPr>
                <a:defRPr/>
              </a:pPr>
              <a:t>10/23/2026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C90AC2-C061-4416-9E60-EB47F111AF8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398859" y="609167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14059" y="2076451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01166565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159" y="2571750"/>
            <a:ext cx="6400800" cy="1273050"/>
          </a:xfrm>
        </p:spPr>
        <p:txBody>
          <a:bodyPr anchor="b">
            <a:normAutofit/>
          </a:bodyPr>
          <a:lstStyle>
            <a:lvl1pPr algn="l">
              <a:defRPr sz="24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58" y="3849736"/>
            <a:ext cx="6401993" cy="645300"/>
          </a:xfrm>
        </p:spPr>
        <p:txBody>
          <a:bodyPr anchor="t">
            <a:normAutofit/>
          </a:bodyPr>
          <a:lstStyle>
            <a:lvl1pPr marL="0" indent="0" algn="l">
              <a:buNone/>
              <a:defRPr sz="150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0C56567-0C51-4140-A0CD-0BB03494FD67}" type="datetime1">
              <a:rPr lang="en-US" smtClean="0"/>
              <a:pPr>
                <a:defRPr/>
              </a:pPr>
              <a:t>10/23/2026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74E8DF-0A29-444F-A0EF-130AD2F7B67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13395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60" y="514350"/>
            <a:ext cx="6858000" cy="2057400"/>
          </a:xfrm>
        </p:spPr>
        <p:txBody>
          <a:bodyPr anchor="ctr">
            <a:normAutofit/>
          </a:bodyPr>
          <a:lstStyle>
            <a:lvl1pPr algn="l">
              <a:defRPr sz="24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13159" y="2946400"/>
            <a:ext cx="6400801" cy="7874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18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59" y="3733800"/>
            <a:ext cx="6400801" cy="762000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1E49C23-B72D-4C0F-AA6F-33AA807A4BFD}" type="datetime1">
              <a:rPr lang="en-US" smtClean="0"/>
              <a:pPr>
                <a:defRPr/>
              </a:pPr>
              <a:t>10/23/2026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C90AC2-C061-4416-9E60-EB47F111AF8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98859" y="609167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14059" y="2076451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71892930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160" y="514350"/>
            <a:ext cx="7543800" cy="20574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13159" y="2946401"/>
            <a:ext cx="6400800" cy="62865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18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59" y="3575049"/>
            <a:ext cx="6400801" cy="920750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1E49C23-B72D-4C0F-AA6F-33AA807A4BFD}" type="datetime1">
              <a:rPr lang="en-US" smtClean="0"/>
              <a:pPr>
                <a:defRPr/>
              </a:pPr>
              <a:t>10/23/2026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C90AC2-C061-4416-9E60-EB47F111AF8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7644513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F5E6DA5-C16C-4E53-B58B-152EDCEB12CA}" type="datetime1">
              <a:rPr lang="en-US" smtClean="0"/>
              <a:pPr>
                <a:defRPr/>
              </a:pPr>
              <a:t>10/23/2026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86CCE0-B924-46BB-BB1A-817873E7EA8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51768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3909" y="514350"/>
            <a:ext cx="1543050" cy="34290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4350" y="514350"/>
            <a:ext cx="5867400" cy="398145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F344317-A4CA-4C07-A53F-D6D6AF13DD6E}" type="datetime1">
              <a:rPr lang="en-US" smtClean="0"/>
              <a:pPr>
                <a:defRPr/>
              </a:pPr>
              <a:t>10/23/2026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46006A-4A22-42FE-BF3C-BFF38CFCFDC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46924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905227" y="2222500"/>
            <a:ext cx="2236394" cy="2406650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3159" y="3365499"/>
            <a:ext cx="6400800" cy="11303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59" y="514351"/>
            <a:ext cx="6400800" cy="27114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28309" y="4629150"/>
            <a:ext cx="1200150" cy="273844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75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fld id="{41E49C23-B72D-4C0F-AA6F-33AA807A4BFD}" type="datetime1">
              <a:rPr lang="en-US" smtClean="0"/>
              <a:pPr>
                <a:defRPr/>
              </a:pPr>
              <a:t>10/23/2026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3159" y="4629150"/>
            <a:ext cx="5657850" cy="273844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75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2400" y="4183857"/>
            <a:ext cx="856684" cy="50244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4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fld id="{2EC90AC2-C061-4416-9E60-EB47F111AF8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91901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52" r:id="rId1"/>
    <p:sldLayoutId id="2147483953" r:id="rId2"/>
    <p:sldLayoutId id="2147483954" r:id="rId3"/>
    <p:sldLayoutId id="2147483955" r:id="rId4"/>
    <p:sldLayoutId id="2147483956" r:id="rId5"/>
    <p:sldLayoutId id="2147483957" r:id="rId6"/>
    <p:sldLayoutId id="2147483958" r:id="rId7"/>
    <p:sldLayoutId id="2147483959" r:id="rId8"/>
    <p:sldLayoutId id="2147483960" r:id="rId9"/>
    <p:sldLayoutId id="2147483961" r:id="rId10"/>
    <p:sldLayoutId id="2147483962" r:id="rId11"/>
    <p:sldLayoutId id="2147483963" r:id="rId12"/>
    <p:sldLayoutId id="2147483964" r:id="rId13"/>
    <p:sldLayoutId id="2147483965" r:id="rId14"/>
    <p:sldLayoutId id="2147483966" r:id="rId15"/>
    <p:sldLayoutId id="2147483967" r:id="rId16"/>
    <p:sldLayoutId id="2147483968" r:id="rId17"/>
  </p:sldLayoutIdLst>
  <p:hf hdr="0" ftr="0" dt="0"/>
  <p:txStyles>
    <p:titleStyle>
      <a:lvl1pPr algn="l" defTabSz="342900" rtl="0" eaLnBrk="1" latinLnBrk="0" hangingPunct="1">
        <a:spcBef>
          <a:spcPct val="0"/>
        </a:spcBef>
        <a:buNone/>
        <a:defRPr sz="27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143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5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3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9001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2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157288" indent="-128588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1500188" indent="-128588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15454" y="1221608"/>
            <a:ext cx="8542020" cy="2870331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4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занятие </a:t>
            </a:r>
            <a:r>
              <a:rPr lang="ru-RU" sz="4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работниками, проводящими </a:t>
            </a:r>
            <a:r>
              <a:rPr lang="ru-RU" sz="4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обучение в трудовых коллективах и с учащимися учреждений образования г. </a:t>
            </a:r>
            <a:r>
              <a:rPr lang="ru-RU" sz="4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Витебска</a:t>
            </a:r>
            <a:endParaRPr lang="ru-RU" altLang="ru-RU" sz="16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71450" y="4383609"/>
            <a:ext cx="8830029" cy="524941"/>
          </a:xfrm>
          <a:prstGeom prst="rect">
            <a:avLst/>
          </a:prstGeom>
          <a:ln/>
          <a:effectLst>
            <a:reflection blurRad="6350" stA="50000" endA="300" endPos="55000" dir="5400000" sy="-100000" algn="bl" rotWithShape="0"/>
          </a:effectLst>
        </p:spPr>
        <p:txBody>
          <a:bodyPr lIns="68580" tIns="34290" rIns="68580" bIns="34290" anchor="b">
            <a:no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buNone/>
              <a:defRPr sz="240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itchFamily="34" charset="0"/>
                <a:ea typeface="+mj-ea"/>
                <a:cs typeface="Calibri" pitchFamily="34" charset="0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ru-RU" sz="1400" b="1" i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г. Витебск													</a:t>
            </a:r>
            <a:r>
              <a:rPr lang="ru-RU" sz="1400" b="1" i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22 октября 2026 </a:t>
            </a:r>
            <a:r>
              <a:rPr lang="ru-RU" sz="1400" b="1" i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года</a:t>
            </a:r>
          </a:p>
        </p:txBody>
      </p:sp>
    </p:spTree>
    <p:extLst>
      <p:ext uri="{BB962C8B-B14F-4D97-AF65-F5344CB8AC3E}">
        <p14:creationId xmlns:p14="http://schemas.microsoft.com/office/powerpoint/2010/main" val="2896511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2332" y="1015998"/>
            <a:ext cx="8028747" cy="2298701"/>
          </a:xfrm>
        </p:spPr>
        <p:txBody>
          <a:bodyPr>
            <a:noAutofit/>
          </a:bodyPr>
          <a:lstStyle/>
          <a:p>
            <a:pPr lvl="0" algn="ctr">
              <a:defRPr/>
            </a:pPr>
            <a:r>
              <a:rPr lang="ru-RU" sz="3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БЕЗОПАСНОСТЬ ЖИЗНЕДЕЯТЕЛЬНОСТИ НА ВОДНЫХ АКВАТОРИЯХ Г.ВИТЕБСКА</a:t>
            </a:r>
            <a:endParaRPr lang="ru-RU" altLang="ru-RU" sz="32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71450" y="203200"/>
            <a:ext cx="8656544" cy="374343"/>
          </a:xfrm>
          <a:prstGeom prst="rect">
            <a:avLst/>
          </a:prstGeom>
          <a:ln/>
          <a:effectLst>
            <a:reflection blurRad="6350" stA="50000" endA="300" endPos="55000" dir="5400000" sy="-100000" algn="bl" rotWithShape="0"/>
          </a:effectLst>
        </p:spPr>
        <p:txBody>
          <a:bodyPr lIns="68580" tIns="34290" rIns="68580" bIns="3429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fontAlgn="auto">
              <a:spcAft>
                <a:spcPts val="0"/>
              </a:spcAft>
              <a:defRPr/>
            </a:pPr>
            <a:r>
              <a:rPr lang="ru-RU" sz="2000" b="1" i="1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ВИТЕБСКИЙ ГОРОДСКОЙ ОТДЕЛ ПО ЧРЕЗВЫЧАЙНЫМ СИТУАЦИЯМ</a:t>
            </a:r>
            <a:endParaRPr lang="ru-RU" sz="2000" b="1" i="1" dirty="0">
              <a:ln w="0"/>
              <a:solidFill>
                <a:schemeClr val="bg2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71450" y="4383609"/>
            <a:ext cx="8830029" cy="524941"/>
          </a:xfrm>
          <a:prstGeom prst="rect">
            <a:avLst/>
          </a:prstGeom>
          <a:ln/>
          <a:effectLst>
            <a:reflection blurRad="6350" stA="50000" endA="300" endPos="55000" dir="5400000" sy="-100000" algn="bl" rotWithShape="0"/>
          </a:effectLst>
        </p:spPr>
        <p:txBody>
          <a:bodyPr lIns="68580" tIns="34290" rIns="68580" bIns="34290" anchor="b">
            <a:no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buNone/>
              <a:defRPr sz="240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itchFamily="34" charset="0"/>
                <a:ea typeface="+mj-ea"/>
                <a:cs typeface="Calibri" pitchFamily="34" charset="0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>
              <a:defRPr/>
            </a:pPr>
            <a:r>
              <a:rPr lang="ru-RU" sz="1400" b="1" i="1" dirty="0" smtClean="0">
                <a:solidFill>
                  <a:srgbClr val="FFFF99"/>
                </a:solidFill>
              </a:rPr>
              <a:t>г. Витебск													            </a:t>
            </a:r>
            <a:r>
              <a:rPr lang="ru-RU" sz="1400" b="1" i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22 </a:t>
            </a:r>
            <a:r>
              <a:rPr lang="ru-RU" sz="1400" b="1" i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октября 2026 года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ru-RU" sz="1400" b="1" i="1" dirty="0">
              <a:solidFill>
                <a:srgbClr val="FFFF99"/>
              </a:solidFill>
            </a:endParaRPr>
          </a:p>
        </p:txBody>
      </p:sp>
      <p:pic>
        <p:nvPicPr>
          <p:cNvPr id="6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1450" y="3473101"/>
            <a:ext cx="1128808" cy="1135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25780" y="181988"/>
            <a:ext cx="83286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СТАТИСТИКА УТОПЛЕНИЙ НА ТЕРРИТОРИИ Г. ВИТЕБСКА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4307218"/>
              </p:ext>
            </p:extLst>
          </p:nvPr>
        </p:nvGraphicFramePr>
        <p:xfrm>
          <a:off x="83822" y="869950"/>
          <a:ext cx="8953497" cy="335064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28493"/>
                <a:gridCol w="1091396"/>
                <a:gridCol w="1041669"/>
                <a:gridCol w="979437"/>
                <a:gridCol w="1010553"/>
                <a:gridCol w="1091396"/>
                <a:gridCol w="1010553"/>
              </a:tblGrid>
              <a:tr h="16681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effectLst/>
                        </a:rPr>
                        <a:t>Год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effectLst/>
                        </a:rPr>
                        <a:t>2026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effectLst/>
                        </a:rPr>
                        <a:t>2025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effectLst/>
                        </a:rPr>
                        <a:t>2024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effectLst/>
                        </a:rPr>
                        <a:t>2023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effectLst/>
                        </a:rPr>
                        <a:t>2022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effectLst/>
                        </a:rPr>
                        <a:t>2021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6681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>
                          <a:effectLst/>
                        </a:rPr>
                        <a:t>Количество погибших на воде</a:t>
                      </a:r>
                      <a:endParaRPr lang="ru-RU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3429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ru-RU" sz="7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3429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ru-RU" sz="7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3429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endParaRPr lang="ru-RU" sz="7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3429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ru-RU" sz="7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3429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ru-RU" sz="7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3429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endParaRPr lang="ru-RU" sz="7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32879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0" y="73660"/>
            <a:ext cx="9143999" cy="374343"/>
          </a:xfrm>
          <a:prstGeom prst="rect">
            <a:avLst/>
          </a:prstGeom>
          <a:ln/>
          <a:effectLst>
            <a:reflection blurRad="6350" stA="50000" endA="300" endPos="55000" dir="5400000" sy="-100000" algn="bl" rotWithShape="0"/>
          </a:effectLst>
        </p:spPr>
        <p:txBody>
          <a:bodyPr lIns="68580" tIns="34290" rIns="68580" bIns="3429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23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Обстоятельства гибели людей на воде в </a:t>
            </a:r>
            <a:r>
              <a:rPr lang="ru-RU" sz="23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г. Витебске 2026 </a:t>
            </a:r>
            <a:r>
              <a:rPr lang="ru-RU" sz="23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г.: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38237" y="448003"/>
            <a:ext cx="8782050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200" b="1" i="1" dirty="0">
                <a:solidFill>
                  <a:schemeClr val="bg1"/>
                </a:solidFill>
              </a:rPr>
              <a:t>28.06.2026</a:t>
            </a:r>
            <a:r>
              <a:rPr lang="ru-RU" sz="2200" i="1" dirty="0"/>
              <a:t> в </a:t>
            </a:r>
            <a:r>
              <a:rPr lang="ru-RU" sz="2200" b="1" i="1" dirty="0"/>
              <a:t>р. Лучеса</a:t>
            </a:r>
            <a:r>
              <a:rPr lang="ru-RU" sz="2200" i="1" dirty="0"/>
              <a:t> утонул Петров Денис Леонидович, 1981 г.р. строитель УТСЧП «</a:t>
            </a:r>
            <a:r>
              <a:rPr lang="ru-RU" sz="2200" i="1" dirty="0" err="1"/>
              <a:t>Стройсфера</a:t>
            </a:r>
            <a:r>
              <a:rPr lang="ru-RU" sz="2200" i="1" dirty="0"/>
              <a:t>. В преддверии  случившегося употреблял алкогольные напитки, жаловался на боль в груди.</a:t>
            </a:r>
            <a:endParaRPr lang="ru-RU" sz="2200" dirty="0"/>
          </a:p>
          <a:p>
            <a:pPr algn="just"/>
            <a:r>
              <a:rPr lang="ru-RU" sz="2200" b="1" i="1" dirty="0">
                <a:solidFill>
                  <a:schemeClr val="bg1"/>
                </a:solidFill>
              </a:rPr>
              <a:t>13.07.2026</a:t>
            </a:r>
            <a:r>
              <a:rPr lang="ru-RU" sz="2200" b="1" dirty="0"/>
              <a:t> </a:t>
            </a:r>
            <a:r>
              <a:rPr lang="ru-RU" sz="2200" b="1" i="1" dirty="0"/>
              <a:t>в реке Западная Двина</a:t>
            </a:r>
            <a:r>
              <a:rPr lang="ru-RU" sz="2200" i="1" dirty="0"/>
              <a:t> обнаружен населением, утонувший </a:t>
            </a:r>
            <a:r>
              <a:rPr lang="ru-RU" sz="2200" i="1" dirty="0" err="1"/>
              <a:t>Козырицкий</a:t>
            </a:r>
            <a:r>
              <a:rPr lang="ru-RU" sz="2200" i="1" dirty="0"/>
              <a:t> Егор Валерьевич, 1992 г.р.</a:t>
            </a:r>
            <a:endParaRPr lang="ru-RU" sz="2200" dirty="0"/>
          </a:p>
          <a:p>
            <a:pPr algn="just"/>
            <a:r>
              <a:rPr lang="x-none" sz="2200" b="1" i="1">
                <a:solidFill>
                  <a:schemeClr val="bg1"/>
                </a:solidFill>
              </a:rPr>
              <a:t>19.09.2026</a:t>
            </a:r>
            <a:r>
              <a:rPr lang="x-none" sz="2200" b="1" i="1"/>
              <a:t> </a:t>
            </a:r>
            <a:r>
              <a:rPr lang="ru-RU" sz="2200" b="1" i="1" dirty="0"/>
              <a:t>из </a:t>
            </a:r>
            <a:r>
              <a:rPr lang="x-none" sz="2200" b="1" i="1"/>
              <a:t>колод</a:t>
            </a:r>
            <a:r>
              <a:rPr lang="ru-RU" sz="2200" b="1" i="1" dirty="0" err="1"/>
              <a:t>ца</a:t>
            </a:r>
            <a:r>
              <a:rPr lang="ru-RU" sz="2200" b="1" i="1" dirty="0"/>
              <a:t> </a:t>
            </a:r>
            <a:r>
              <a:rPr lang="x-none" sz="2200" i="1"/>
              <a:t>по ул. Агрономический проезд, д.44 </a:t>
            </a:r>
            <a:r>
              <a:rPr lang="ru-RU" sz="2200" i="1" dirty="0"/>
              <a:t>работниками МЧС </a:t>
            </a:r>
            <a:r>
              <a:rPr lang="x-none" sz="2200" i="1"/>
              <a:t>извлечен утонувший гражданин Дубов</a:t>
            </a:r>
            <a:r>
              <a:rPr lang="ru-RU" sz="2200" i="1" dirty="0"/>
              <a:t>е</a:t>
            </a:r>
            <a:r>
              <a:rPr lang="x-none" sz="2200" i="1"/>
              <a:t>ц Александр Федорович, 1963</a:t>
            </a:r>
            <a:r>
              <a:rPr lang="ru-RU" sz="2200" i="1" dirty="0"/>
              <a:t> г. р</a:t>
            </a:r>
            <a:r>
              <a:rPr lang="x-none" sz="2200" i="1"/>
              <a:t>.</a:t>
            </a:r>
            <a:endParaRPr lang="ru-RU" sz="2200" dirty="0"/>
          </a:p>
          <a:p>
            <a:pPr algn="just"/>
            <a:r>
              <a:rPr lang="x-none" sz="2200" b="1" i="1">
                <a:solidFill>
                  <a:schemeClr val="bg1"/>
                </a:solidFill>
              </a:rPr>
              <a:t>03.10.2026</a:t>
            </a:r>
            <a:r>
              <a:rPr lang="x-none" sz="2200" b="1" i="1"/>
              <a:t> из водоема-копани</a:t>
            </a:r>
            <a:r>
              <a:rPr lang="x-none" sz="2200" i="1"/>
              <a:t> </a:t>
            </a:r>
            <a:r>
              <a:rPr lang="ru-RU" sz="2200" i="1" dirty="0"/>
              <a:t>по ул. 1-й </a:t>
            </a:r>
            <a:r>
              <a:rPr lang="ru-RU" sz="2200" i="1" dirty="0" err="1"/>
              <a:t>Новосенненской</a:t>
            </a:r>
            <a:r>
              <a:rPr lang="ru-RU" sz="2200" i="1" dirty="0"/>
              <a:t>, д. 24 </a:t>
            </a:r>
            <a:r>
              <a:rPr lang="x-none" sz="2200" i="1"/>
              <a:t>работниками ОСВОД извлечена утонувшая Родченко Валентина Афанасьевна,  1929 г.р.</a:t>
            </a:r>
            <a:endParaRPr lang="ru-RU" sz="2200" dirty="0"/>
          </a:p>
          <a:p>
            <a:pPr algn="just"/>
            <a:endParaRPr lang="ru-RU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658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17714" y="21325"/>
            <a:ext cx="89262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>
                <a:solidFill>
                  <a:schemeClr val="bg1"/>
                </a:solidFill>
              </a:rPr>
              <a:t>28.06.2026</a:t>
            </a:r>
            <a:r>
              <a:rPr lang="ru-RU" i="1" dirty="0"/>
              <a:t> </a:t>
            </a:r>
            <a:r>
              <a:rPr lang="ru-RU" i="1" dirty="0" smtClean="0"/>
              <a:t> </a:t>
            </a:r>
            <a:r>
              <a:rPr lang="ru-RU" b="1" i="1" dirty="0">
                <a:solidFill>
                  <a:schemeClr val="bg1"/>
                </a:solidFill>
              </a:rPr>
              <a:t>р. Лучеса утонул Петров Денис Леонидович, 1981 г.р.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" y="525463"/>
            <a:ext cx="7719059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98537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6114" y="21771"/>
            <a:ext cx="892628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x-none" b="1" i="1">
                <a:solidFill>
                  <a:schemeClr val="bg1"/>
                </a:solidFill>
              </a:rPr>
              <a:t>03.10.2026 из водоема-копани </a:t>
            </a:r>
            <a:r>
              <a:rPr lang="ru-RU" b="1" i="1" dirty="0">
                <a:solidFill>
                  <a:schemeClr val="bg1"/>
                </a:solidFill>
              </a:rPr>
              <a:t>по ул. 1-й </a:t>
            </a:r>
            <a:r>
              <a:rPr lang="ru-RU" b="1" i="1" dirty="0" err="1">
                <a:solidFill>
                  <a:schemeClr val="bg1"/>
                </a:solidFill>
              </a:rPr>
              <a:t>Новосенненской</a:t>
            </a:r>
            <a:r>
              <a:rPr lang="ru-RU" b="1" i="1" dirty="0">
                <a:solidFill>
                  <a:schemeClr val="bg1"/>
                </a:solidFill>
              </a:rPr>
              <a:t>, д. 24 </a:t>
            </a:r>
            <a:r>
              <a:rPr lang="x-none" b="1" i="1">
                <a:solidFill>
                  <a:schemeClr val="bg1"/>
                </a:solidFill>
              </a:rPr>
              <a:t>работниками ОСВОД извлечена утонувшая Родченко Валентина Афанасьевна,  1929 г.р.</a:t>
            </a:r>
            <a:endParaRPr lang="ru-RU" b="1" i="1" dirty="0">
              <a:solidFill>
                <a:schemeClr val="bg1"/>
              </a:solidFill>
            </a:endParaRPr>
          </a:p>
          <a:p>
            <a:pPr algn="ctr"/>
            <a:endParaRPr lang="ru-RU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343" y="944563"/>
            <a:ext cx="3200400" cy="40312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6423" y="944563"/>
            <a:ext cx="3200400" cy="40312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7400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D:\1. Мамойко\Сканер\2025-12-01\Imag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632" y="234995"/>
            <a:ext cx="3828375" cy="490809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756660" y="701725"/>
            <a:ext cx="5538651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 smtClean="0">
                <a:solidFill>
                  <a:schemeClr val="bg1"/>
                </a:solidFill>
              </a:rPr>
              <a:t>19 августа 2025 г. распоряжением председателя Витебского горисполкома утвержден Комплекс мер по предупреждению гибели людей на воде</a:t>
            </a:r>
            <a:endParaRPr lang="ru-RU" sz="28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8537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62657"/>
            <a:ext cx="914400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2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Основной целью Комплекса мер является </a:t>
            </a:r>
          </a:p>
          <a:p>
            <a:pPr indent="457200" algn="just"/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создание эффективной системы профилактики, позволяющей минимизировать количество </a:t>
            </a:r>
            <a:r>
              <a:rPr lang="ru-RU" sz="2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несчастных случаев на водных объектах города 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Витебска за </a:t>
            </a:r>
            <a:r>
              <a:rPr lang="ru-RU" sz="2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счёт своевременного и полного информирования 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населения;</a:t>
            </a:r>
          </a:p>
          <a:p>
            <a:pPr indent="457200" algn="just"/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сформировать </a:t>
            </a:r>
            <a:r>
              <a:rPr lang="ru-RU" sz="2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правильное поведение в случае чрезвычайных ситуаций на воде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ru-RU" sz="2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Задачами </a:t>
            </a:r>
            <a:r>
              <a:rPr lang="ru-RU" sz="2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Комплекса </a:t>
            </a:r>
            <a:r>
              <a:rPr lang="ru-RU" sz="2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мер являются</a:t>
            </a:r>
            <a:r>
              <a:rPr lang="ru-RU" sz="2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indent="457200" algn="just"/>
            <a:r>
              <a:rPr lang="ru-RU" sz="2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обучение </a:t>
            </a:r>
            <a:r>
              <a:rPr lang="ru-RU" sz="2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населения, в первую очередь детей и работников предприятий, правилам безопасного поведения на воде;</a:t>
            </a:r>
          </a:p>
          <a:p>
            <a:pPr indent="457200" algn="just"/>
            <a:r>
              <a:rPr lang="ru-RU" sz="2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широкая </a:t>
            </a:r>
            <a:r>
              <a:rPr lang="ru-RU" sz="2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информационная кампания с использованием всех доступных каналов связи;</a:t>
            </a:r>
          </a:p>
          <a:p>
            <a:pPr indent="457200" algn="just"/>
            <a:r>
              <a:rPr lang="ru-RU" sz="2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проведение </a:t>
            </a:r>
            <a:r>
              <a:rPr lang="ru-RU" sz="2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регулярных рейдов в местах повышенного риска;</a:t>
            </a:r>
          </a:p>
          <a:p>
            <a:pPr indent="457200" algn="just"/>
            <a:r>
              <a:rPr lang="ru-RU" sz="2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поддержание </a:t>
            </a:r>
            <a:r>
              <a:rPr lang="ru-RU" sz="2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надлежащем состоянии оборудованных зон отдыха у воды.</a:t>
            </a:r>
          </a:p>
        </p:txBody>
      </p:sp>
    </p:spTree>
    <p:extLst>
      <p:ext uri="{BB962C8B-B14F-4D97-AF65-F5344CB8AC3E}">
        <p14:creationId xmlns:p14="http://schemas.microsoft.com/office/powerpoint/2010/main" val="321941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712415" y="1007208"/>
            <a:ext cx="4572000" cy="415498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4400" b="1" dirty="0" smtClean="0">
                <a:solidFill>
                  <a:schemeClr val="bg1"/>
                </a:solidFill>
              </a:rPr>
              <a:t>УЧАЩИЕСЯ УЧРЕЖДЕНИЙ ОБРАЗОВАНИЯ</a:t>
            </a:r>
            <a:endParaRPr lang="ru-RU" sz="4400" dirty="0" smtClean="0">
              <a:solidFill>
                <a:schemeClr val="bg1"/>
              </a:solidFill>
            </a:endParaRPr>
          </a:p>
          <a:p>
            <a:pPr algn="ctr"/>
            <a:r>
              <a:rPr lang="ru-RU" sz="4400" b="1" dirty="0" smtClean="0">
                <a:solidFill>
                  <a:schemeClr val="bg1"/>
                </a:solidFill>
              </a:rPr>
              <a:t>(5-11 КЛАССЫ, КОЛЛЕДЖИ, ВУЗЫ)</a:t>
            </a:r>
            <a:endParaRPr lang="ru-RU" sz="4400" dirty="0">
              <a:solidFill>
                <a:schemeClr val="bg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1069449"/>
            <a:ext cx="4572000" cy="280076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4400" b="1" dirty="0" smtClean="0">
                <a:solidFill>
                  <a:schemeClr val="bg1"/>
                </a:solidFill>
              </a:rPr>
              <a:t>РАБОТНИКИ  </a:t>
            </a:r>
            <a:r>
              <a:rPr lang="ru-RU" sz="4400" b="1" dirty="0">
                <a:solidFill>
                  <a:schemeClr val="bg1"/>
                </a:solidFill>
              </a:rPr>
              <a:t>ТРУДОВЫХ </a:t>
            </a:r>
            <a:r>
              <a:rPr lang="ru-RU" sz="4400" b="1" dirty="0" smtClean="0">
                <a:solidFill>
                  <a:schemeClr val="bg1"/>
                </a:solidFill>
              </a:rPr>
              <a:t>КОЛЛЕКТИВОВ</a:t>
            </a:r>
          </a:p>
          <a:p>
            <a:pPr algn="ctr"/>
            <a:r>
              <a:rPr lang="ru-RU" sz="4400" b="1" dirty="0" smtClean="0">
                <a:solidFill>
                  <a:schemeClr val="bg1"/>
                </a:solidFill>
              </a:rPr>
              <a:t>г. ВИТЕБСКА</a:t>
            </a:r>
            <a:endParaRPr lang="ru-RU" sz="4400" b="1" dirty="0"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827651" y="107305"/>
            <a:ext cx="578876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u="sng" dirty="0" smtClean="0">
                <a:solidFill>
                  <a:schemeClr val="bg1"/>
                </a:solidFill>
              </a:rPr>
              <a:t>ЦЕЛЕВЫЕ АУДИТОРИИ:</a:t>
            </a:r>
            <a:endParaRPr lang="ru-RU" sz="4000" b="1" dirty="0">
              <a:solidFill>
                <a:schemeClr val="bg1"/>
              </a:solidFill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4613910" y="1007208"/>
            <a:ext cx="0" cy="4006752"/>
          </a:xfrm>
          <a:prstGeom prst="line">
            <a:avLst/>
          </a:prstGeom>
          <a:ln w="635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2400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D:\Screenshot_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" y="-68580"/>
            <a:ext cx="8100060" cy="5280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0991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85591" y="23485"/>
            <a:ext cx="802976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u="sng" dirty="0" smtClean="0">
                <a:solidFill>
                  <a:schemeClr val="bg1"/>
                </a:solidFill>
              </a:rPr>
              <a:t>«</a:t>
            </a:r>
            <a:r>
              <a:rPr lang="ru-RU" sz="4000" b="1" u="sng" dirty="0">
                <a:solidFill>
                  <a:schemeClr val="bg1"/>
                </a:solidFill>
              </a:rPr>
              <a:t>ОПАСНОСТЬ ТОНКОГО ЛЬДА»</a:t>
            </a:r>
          </a:p>
        </p:txBody>
      </p:sp>
      <p:pic>
        <p:nvPicPr>
          <p:cNvPr id="2" name="Picture 2" descr="D:\184A7~1\_-78BD~1\2025\6986~1\085AD4~1.202\EB9E~1\8828~1\350A~1\Приложение №6 Наклейка Осторожно тонкий лед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" y="731371"/>
            <a:ext cx="4265192" cy="4265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F:\Выезды ВСС 2012\10.01.2012 Сенненский р-н, спасенный на воде\сенно спасение\Фото-003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00472" y="1206617"/>
            <a:ext cx="4314928" cy="33147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91739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15454" y="1221608"/>
            <a:ext cx="8542020" cy="2870331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4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занятие </a:t>
            </a:r>
            <a:r>
              <a:rPr lang="ru-RU" sz="4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работниками, проводящими </a:t>
            </a:r>
            <a:r>
              <a:rPr lang="ru-RU" sz="4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обучение в трудовых коллективах и с учащимися учреждений образования г. </a:t>
            </a:r>
            <a:r>
              <a:rPr lang="ru-RU" sz="4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Витебска</a:t>
            </a:r>
            <a:endParaRPr lang="ru-RU" altLang="ru-RU" sz="16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71450" y="203200"/>
            <a:ext cx="8656544" cy="374343"/>
          </a:xfrm>
          <a:prstGeom prst="rect">
            <a:avLst/>
          </a:prstGeom>
          <a:ln/>
          <a:effectLst>
            <a:reflection blurRad="6350" stA="50000" endA="300" endPos="55000" dir="5400000" sy="-100000" algn="bl" rotWithShape="0"/>
          </a:effectLst>
        </p:spPr>
        <p:txBody>
          <a:bodyPr lIns="68580" tIns="34290" rIns="68580" bIns="3429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fontAlgn="auto">
              <a:spcAft>
                <a:spcPts val="0"/>
              </a:spcAft>
              <a:defRPr/>
            </a:pPr>
            <a:r>
              <a:rPr lang="ru-RU" sz="2000" b="1" i="1" dirty="0" smtClean="0">
                <a:ln w="0"/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ВИТЕБСКИЙ ГОРОДСКОЙ ИСПОЛНИТЕЛЬНЫЙ КОМИТЕТ</a:t>
            </a:r>
            <a:endParaRPr lang="ru-RU" sz="2000" b="1" i="1" dirty="0">
              <a:ln w="0"/>
              <a:solidFill>
                <a:schemeClr val="bg1">
                  <a:lumMod val="95000"/>
                  <a:lumOff val="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71450" y="4383609"/>
            <a:ext cx="8830029" cy="524941"/>
          </a:xfrm>
          <a:prstGeom prst="rect">
            <a:avLst/>
          </a:prstGeom>
          <a:ln/>
          <a:effectLst>
            <a:reflection blurRad="6350" stA="50000" endA="300" endPos="55000" dir="5400000" sy="-100000" algn="bl" rotWithShape="0"/>
          </a:effectLst>
        </p:spPr>
        <p:txBody>
          <a:bodyPr lIns="68580" tIns="34290" rIns="68580" bIns="34290" anchor="b">
            <a:no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buNone/>
              <a:defRPr sz="240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itchFamily="34" charset="0"/>
                <a:ea typeface="+mj-ea"/>
                <a:cs typeface="Calibri" pitchFamily="34" charset="0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ru-RU" sz="1400" b="1" i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г. Витебск													</a:t>
            </a:r>
            <a:r>
              <a:rPr lang="ru-RU" sz="1400" b="1" i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22 октября 2026 года</a:t>
            </a:r>
            <a:endParaRPr lang="ru-RU" sz="1400" b="1" i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7078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13731</TotalTime>
  <Words>274</Words>
  <Application>Microsoft Office PowerPoint</Application>
  <PresentationFormat>Экран (16:9)</PresentationFormat>
  <Paragraphs>45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Сектор</vt:lpstr>
      <vt:lpstr>занятие с работниками, проводящими обучение в трудовых коллективах и с учащимися учреждений образования г. Витебска</vt:lpstr>
      <vt:lpstr>  БЕЗОПАСНОСТЬ ЖИЗНЕДЕЯТЕЛЬНОСТИ НА ВОДНЫХ АКВАТОРИЯХ Г.ВИТЕБСКА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занятие с работниками, проводящими обучение в трудовых коллективах и с учащимися учреждений образования г. Витебска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Доклад заместителя начальника управления полковника внутренней службы Клобука Александра Григорьевича</dc:title>
  <dc:creator>Дмитрий Волчкевич</dc:creator>
  <cp:lastModifiedBy>РадионовЮМ</cp:lastModifiedBy>
  <cp:revision>853</cp:revision>
  <cp:lastPrinted>2022-01-24T11:43:46Z</cp:lastPrinted>
  <dcterms:created xsi:type="dcterms:W3CDTF">2013-07-22T15:01:49Z</dcterms:created>
  <dcterms:modified xsi:type="dcterms:W3CDTF">2026-10-23T09:27:54Z</dcterms:modified>
</cp:coreProperties>
</file>