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46"/>
  </p:notesMasterIdLst>
  <p:handoutMasterIdLst>
    <p:handoutMasterId r:id="rId47"/>
  </p:handoutMasterIdLst>
  <p:sldIdLst>
    <p:sldId id="257" r:id="rId2"/>
    <p:sldId id="364" r:id="rId3"/>
    <p:sldId id="266" r:id="rId4"/>
    <p:sldId id="402" r:id="rId5"/>
    <p:sldId id="374" r:id="rId6"/>
    <p:sldId id="341" r:id="rId7"/>
    <p:sldId id="342" r:id="rId8"/>
    <p:sldId id="343" r:id="rId9"/>
    <p:sldId id="344" r:id="rId10"/>
    <p:sldId id="352" r:id="rId11"/>
    <p:sldId id="365" r:id="rId12"/>
    <p:sldId id="400" r:id="rId13"/>
    <p:sldId id="356" r:id="rId14"/>
    <p:sldId id="401" r:id="rId15"/>
    <p:sldId id="357" r:id="rId16"/>
    <p:sldId id="298" r:id="rId17"/>
    <p:sldId id="300" r:id="rId18"/>
    <p:sldId id="301" r:id="rId19"/>
    <p:sldId id="303" r:id="rId20"/>
    <p:sldId id="304" r:id="rId21"/>
    <p:sldId id="305" r:id="rId22"/>
    <p:sldId id="306" r:id="rId23"/>
    <p:sldId id="322" r:id="rId24"/>
    <p:sldId id="323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59" r:id="rId35"/>
    <p:sldId id="369" r:id="rId36"/>
    <p:sldId id="372" r:id="rId37"/>
    <p:sldId id="389" r:id="rId38"/>
    <p:sldId id="403" r:id="rId39"/>
    <p:sldId id="390" r:id="rId40"/>
    <p:sldId id="392" r:id="rId41"/>
    <p:sldId id="393" r:id="rId42"/>
    <p:sldId id="371" r:id="rId43"/>
    <p:sldId id="307" r:id="rId44"/>
    <p:sldId id="370" r:id="rId45"/>
  </p:sldIdLst>
  <p:sldSz cx="9144000" cy="5143500" type="screen16x9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3300"/>
    <a:srgbClr val="000099"/>
    <a:srgbClr val="000066"/>
    <a:srgbClr val="91DFCC"/>
    <a:srgbClr val="FFFFFF"/>
    <a:srgbClr val="00502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07" autoAdjust="0"/>
    <p:restoredTop sz="87899" autoAdjust="0"/>
  </p:normalViewPr>
  <p:slideViewPr>
    <p:cSldViewPr>
      <p:cViewPr varScale="1">
        <p:scale>
          <a:sx n="83" d="100"/>
          <a:sy n="83" d="100"/>
        </p:scale>
        <p:origin x="102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8E3E358-8CC9-49A9-B7DE-9701B4297393}" type="datetimeFigureOut">
              <a:rPr lang="ru-RU"/>
              <a:pPr>
                <a:defRPr/>
              </a:pPr>
              <a:t>28.02.2025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3BEE617-AEA5-4DFC-BB31-D5117F7024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7473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10D62DE-BD7A-4CB1-AEED-C3A6C45801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52741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31DBDE4-A1F7-41E6-8C6B-717C3E9EAA6A}" type="slidenum">
              <a:rPr lang="ru-RU" altLang="ru-RU" smtClean="0"/>
              <a:pPr/>
              <a:t>1</a:t>
            </a:fld>
            <a:endParaRPr lang="ru-RU" altLang="ru-RU"/>
          </a:p>
        </p:txBody>
      </p:sp>
      <p:sp>
        <p:nvSpPr>
          <p:cNvPr id="6144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4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4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CF444A3-46D4-4733-B7FE-8CC88752237C}" type="slidenum">
              <a:rPr lang="ru-RU" altLang="ru-RU" sz="1200"/>
              <a:pPr algn="r" eaLnBrk="1" hangingPunct="1"/>
              <a:t>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BE90719-9FCD-4FE3-AC43-8C7302EB2BEE}" type="slidenum">
              <a:rPr lang="ru-RU" altLang="ru-RU" smtClean="0"/>
              <a:pPr/>
              <a:t>2</a:t>
            </a:fld>
            <a:endParaRPr lang="ru-RU" altLang="ru-RU"/>
          </a:p>
        </p:txBody>
      </p:sp>
      <p:sp>
        <p:nvSpPr>
          <p:cNvPr id="6246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8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6246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009C3ACF-75EE-4B99-85C0-4884BC95D05A}" type="slidenum">
              <a:rPr lang="ru-RU" altLang="ru-RU" sz="1200"/>
              <a:pPr algn="r" eaLnBrk="1" hangingPunct="1"/>
              <a:t>2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4B2A9-19A1-4907-8B1B-3B553F5BC1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8711782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11195-29B6-447B-A723-365685F4EF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1779512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12DF5-8899-4CB9-8CCC-494150A0EB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981973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79E5A-9978-4258-B325-190F756422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9673118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ED411-27B3-43DF-86F7-FAF036BE9F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3649861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F7BA2-F38D-4254-B1AA-C5F71FEBAF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601191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74FA8-0E2C-4210-BC76-7DA54DF465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2101373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35F22-03E8-4FC6-922B-9882EFE5DA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7304093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DB54F-08DB-4B14-BE7D-17F95DE7ED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2917403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DC2E0-AED8-4D16-BB32-7B866CBC63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6808880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5B11A-D8EB-4212-8C6B-6B8608C7EA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125123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07E74BF-3132-41DC-B10E-3E620F041F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1" descr="m6tRs0dQ50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3" b="10593"/>
          <a:stretch>
            <a:fillRect/>
          </a:stretch>
        </p:blipFill>
        <p:spPr bwMode="auto">
          <a:xfrm>
            <a:off x="0" y="0"/>
            <a:ext cx="9144000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0" y="195263"/>
            <a:ext cx="9144000" cy="1368425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1701800" eaLnBrk="1" hangingPunct="1">
              <a:lnSpc>
                <a:spcPct val="90000"/>
              </a:lnSpc>
              <a:defRPr/>
            </a:pPr>
            <a:r>
              <a:rPr lang="ru-RU" sz="3000" b="1" kern="0" dirty="0">
                <a:ln w="17780" cmpd="sng">
                  <a:noFill/>
                  <a:prstDash val="solid"/>
                  <a:miter lim="800000"/>
                </a:ln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Витебская ордена «Знак Почета» государственная академия ветеринарной медицины</a:t>
            </a:r>
          </a:p>
        </p:txBody>
      </p:sp>
      <p:pic>
        <p:nvPicPr>
          <p:cNvPr id="3076" name="Рисунок 8" descr="p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42888"/>
            <a:ext cx="1168400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10" descr="волны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5713"/>
            <a:ext cx="9158288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5" descr="волны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5475"/>
            <a:ext cx="91598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endParaRPr lang="ru-RU" alt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>
              <a:buFont typeface="Arial" charset="0"/>
              <a:buNone/>
              <a:defRPr/>
            </a:pPr>
            <a:endParaRPr lang="ru-RU" alt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>
              <a:buFont typeface="Arial" charset="0"/>
              <a:buNone/>
              <a:defRPr/>
            </a:pPr>
            <a: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БИОТЕХНОЛОГИЧЕСКИЙ </a:t>
            </a:r>
            <a:b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ФАКУЛЬТЕТ</a:t>
            </a:r>
          </a:p>
          <a:p>
            <a:pPr marL="0" indent="0">
              <a:buFont typeface="Arial" charset="0"/>
              <a:buNone/>
              <a:defRPr/>
            </a:pPr>
            <a:endParaRPr lang="ru-RU" altLang="ru-RU" sz="3900" b="1" dirty="0">
              <a:solidFill>
                <a:schemeClr val="hlink"/>
              </a:solidFill>
              <a:latin typeface="Georgia" pitchFamily="18" charset="0"/>
            </a:endParaRPr>
          </a:p>
        </p:txBody>
      </p:sp>
      <p:pic>
        <p:nvPicPr>
          <p:cNvPr id="23556" name="Picture 2" descr="G:\fWWuOb1BVB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91042"/>
            <a:ext cx="28797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5" descr="волны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5474"/>
            <a:ext cx="91598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56" y="1995686"/>
            <a:ext cx="9144000" cy="1872208"/>
          </a:xfrm>
        </p:spPr>
        <p:txBody>
          <a:bodyPr/>
          <a:lstStyle/>
          <a:p>
            <a:pPr algn="l">
              <a:defRPr/>
            </a:pPr>
            <a:b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Производство продукции животного происхождения</a:t>
            </a:r>
            <a:r>
              <a:rPr lang="ru-RU" sz="2600" dirty="0">
                <a:latin typeface="Georgia" panose="02040502050405020303" pitchFamily="18" charset="0"/>
                <a:cs typeface="Times New Roman" panose="02020603050405020304" pitchFamily="18" charset="0"/>
              </a:rPr>
              <a:t> – с присвоением квалификации </a:t>
            </a:r>
            <a:r>
              <a:rPr lang="ru-RU" sz="2600" b="1" dirty="0">
                <a:latin typeface="Georgia" panose="02040502050405020303" pitchFamily="18" charset="0"/>
                <a:cs typeface="Times New Roman" panose="02020603050405020304" pitchFamily="18" charset="0"/>
              </a:rPr>
              <a:t>«Технолог» </a:t>
            </a:r>
            <a:br>
              <a:rPr lang="ru-RU" sz="2600" b="1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alt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(Срок обучения 4 года)  </a:t>
            </a:r>
            <a:br>
              <a:rPr lang="ru-RU" alt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</a:br>
            <a:br>
              <a:rPr lang="ru-RU" alt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Georgia" pitchFamily="18" charset="0"/>
                <a:ea typeface="Calibri"/>
              </a:rPr>
              <a:t>Это наука о производстве продукции животноводства.</a:t>
            </a:r>
            <a:r>
              <a:rPr lang="ru-RU" sz="1800" b="1" dirty="0"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400" b="1" dirty="0">
                <a:latin typeface="Georgia" pitchFamily="18" charset="0"/>
                <a:ea typeface="Calibri"/>
              </a:rPr>
              <a:t>Современный технолог владеет знаниями биологических особенностей, кормления, содержания, разведения сельскохозяйственных животных, современными технологиями производства продукции животноводств</a:t>
            </a:r>
            <a:r>
              <a:rPr lang="ru-RU" sz="2400" dirty="0">
                <a:latin typeface="Georgia" pitchFamily="18" charset="0"/>
                <a:ea typeface="Calibri"/>
              </a:rPr>
              <a:t>а.</a:t>
            </a:r>
            <a:b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</a:br>
            <a:b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</a:br>
            <a:endParaRPr lang="ru-RU" sz="26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7938"/>
            <a:ext cx="9144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Факультет готовит студентов по следующим специальностям:</a:t>
            </a:r>
          </a:p>
          <a:p>
            <a:pPr algn="ctr">
              <a:defRPr/>
            </a:pP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>
              <a:defRPr/>
            </a:pP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>
              <a:defRPr/>
            </a:pP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>
              <a:defRPr/>
            </a:pP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>
              <a:defRPr/>
            </a:pP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>
              <a:defRPr/>
            </a:pP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1470"/>
            <a:ext cx="9144000" cy="4968552"/>
          </a:xfrm>
        </p:spPr>
        <p:txBody>
          <a:bodyPr/>
          <a:lstStyle/>
          <a:p>
            <a:pPr algn="ctr">
              <a:defRPr/>
            </a:pPr>
            <a:r>
              <a:rPr lang="ru-RU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Специализации:</a:t>
            </a:r>
          </a:p>
          <a:p>
            <a:pPr algn="ctr">
              <a:defRPr/>
            </a:pPr>
            <a:endParaRPr lang="ru-RU" alt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Blip>
                <a:blip r:embed="rId2"/>
              </a:buBlip>
              <a:defRPr/>
            </a:pPr>
            <a:r>
              <a:rPr lang="ru-RU" altLang="ru-RU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  Технология промышленного животноводства.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ru-RU" altLang="ru-RU" sz="24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Blip>
                <a:blip r:embed="rId2"/>
              </a:buBlip>
              <a:defRPr/>
            </a:pPr>
            <a:endParaRPr lang="ru-RU" altLang="ru-RU" sz="11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Blip>
                <a:blip r:embed="rId2"/>
              </a:buBlip>
              <a:defRPr/>
            </a:pPr>
            <a:r>
              <a:rPr lang="ru-RU" altLang="ru-RU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  Биотехнология в животноводстве.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ru-RU" altLang="ru-RU" sz="24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Blip>
                <a:blip r:embed="rId2"/>
              </a:buBlip>
              <a:defRPr/>
            </a:pPr>
            <a:endParaRPr lang="ru-RU" altLang="ru-RU" sz="11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Blip>
                <a:blip r:embed="rId2"/>
              </a:buBlip>
              <a:defRPr/>
            </a:pPr>
            <a:r>
              <a:rPr lang="ru-RU" altLang="ru-RU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  Информационные технологии в      животноводстве.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ru-RU" altLang="ru-RU" sz="24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Blip>
                <a:blip r:embed="rId2"/>
              </a:buBlip>
              <a:defRPr/>
            </a:pPr>
            <a:r>
              <a:rPr lang="ru-RU" altLang="ru-RU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  Интенсивные технологии в птицеводстве.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ru-RU" altLang="ru-RU" sz="24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Blip>
                <a:blip r:embed="rId2"/>
              </a:buBlip>
              <a:defRPr/>
            </a:pPr>
            <a:endParaRPr lang="ru-RU" altLang="ru-RU" sz="11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Blip>
                <a:blip r:embed="rId2"/>
              </a:buBlip>
              <a:defRPr/>
            </a:pPr>
            <a:r>
              <a:rPr lang="ru-RU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  Непродуктивное животноводство (кинология).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Blip>
                <a:blip r:embed="rId2"/>
              </a:buBlip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4288856"/>
      </p:ext>
    </p:extLst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3" descr="волны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1463"/>
            <a:ext cx="91598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875" y="-336550"/>
            <a:ext cx="9144000" cy="3148013"/>
          </a:xfrm>
        </p:spPr>
        <p:txBody>
          <a:bodyPr anchor="b"/>
          <a:lstStyle/>
          <a:p>
            <a:pPr algn="l">
              <a:defRPr/>
            </a:pP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ВЕТЕРИНАРНАЯ ФАРМАЦИЯ </a:t>
            </a:r>
            <a:r>
              <a:rPr lang="ru-RU" altLang="ru-RU" sz="2400" b="1" dirty="0">
                <a:latin typeface="Georgia" pitchFamily="18" charset="0"/>
              </a:rPr>
              <a:t>– отрасль научных знаний и практической деятельности, обеспечивающая технологии разработки, изготовления, стандартизации, хранения  лекарственных средств, а также аптечные технологии и организацию лекарственного обеспечения в ветеринарии.</a:t>
            </a:r>
            <a:r>
              <a:rPr lang="ru-RU" altLang="ru-RU" sz="2400" dirty="0"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27652" name="Рисунок 4" descr="1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0"/>
          <a:stretch>
            <a:fillRect/>
          </a:stretch>
        </p:blipFill>
        <p:spPr bwMode="auto">
          <a:xfrm>
            <a:off x="539551" y="3147814"/>
            <a:ext cx="2592289" cy="172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5" descr="1336354188_sredstva-po-uhodu-za-zhivotnym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334" r="4999"/>
          <a:stretch>
            <a:fillRect/>
          </a:stretch>
        </p:blipFill>
        <p:spPr bwMode="auto">
          <a:xfrm>
            <a:off x="6227763" y="3147814"/>
            <a:ext cx="2543175" cy="172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3" descr="DomGivotni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60806"/>
            <a:ext cx="2500313" cy="174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23478"/>
            <a:ext cx="8928992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Провизор</a:t>
            </a:r>
            <a:r>
              <a:rPr lang="ru-RU" sz="2400" b="1" dirty="0">
                <a:latin typeface="Georgia" panose="02040502050405020303" pitchFamily="18" charset="0"/>
                <a:ea typeface="Calibri"/>
                <a:cs typeface="Times New Roman"/>
              </a:rPr>
              <a:t> может работать в ветеринарных </a:t>
            </a:r>
            <a:r>
              <a:rPr lang="ru-RU" sz="2400" b="1" dirty="0">
                <a:latin typeface="Georgia" panose="02040502050405020303" pitchFamily="18" charset="0"/>
                <a:ea typeface="Times New Roman"/>
                <a:cs typeface="Times New Roman"/>
              </a:rPr>
              <a:t>аптеках, фармацевтических фабриках, аптечных складах, лабораториях судебно-ветеринарной экспертизы, научно-исследовательских институтах, высших и средних специальных учебных заведениях; государственных органов управления ветеринарной и фармацевтической деятельностью.</a:t>
            </a:r>
            <a:endParaRPr lang="ru-RU" sz="2400" b="1" dirty="0">
              <a:effectLst/>
              <a:latin typeface="Georgia" panose="02040502050405020303" pitchFamily="18" charset="0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53434"/>
            <a:ext cx="2411760" cy="241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341472"/>
      </p:ext>
    </p:extLst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3" descr="волны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1463"/>
            <a:ext cx="91598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Rectangle 4"/>
          <p:cNvSpPr>
            <a:spLocks noChangeArrowheads="1"/>
          </p:cNvSpPr>
          <p:nvPr/>
        </p:nvSpPr>
        <p:spPr bwMode="auto">
          <a:xfrm>
            <a:off x="0" y="0"/>
            <a:ext cx="9144000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ВЕТЕРИНАРНАЯ САНИТАРИЯ </a:t>
            </a:r>
          </a:p>
          <a:p>
            <a:pPr eaLnBrk="1" hangingPunct="1">
              <a:defRPr/>
            </a:pP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И ЭКСПЕРТИЗА </a:t>
            </a:r>
            <a:r>
              <a:rPr lang="ru-RU" altLang="ru-RU" sz="2400" b="1" dirty="0">
                <a:latin typeface="Georgia" pitchFamily="18" charset="0"/>
                <a:ea typeface="+mj-ea"/>
                <a:cs typeface="+mj-cs"/>
              </a:rPr>
              <a:t>обеспечивает технологии получения продуктов животноводства и кормов высокого качества, технологии профилактики болезней животных, охраны здоровья людей от болезней, общих человеку и животным. Осуществляет ветеринарно-санитарную экспертизу сырья и продуктов животного происхождения, охрану окружающей среды.</a:t>
            </a:r>
          </a:p>
        </p:txBody>
      </p:sp>
      <p:pic>
        <p:nvPicPr>
          <p:cNvPr id="28676" name="Рисунок 4" descr="1355486693_01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51263"/>
            <a:ext cx="1208087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Рисунок 4" descr="rynok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751263"/>
            <a:ext cx="230981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Рисунок 6" descr="image_galler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751263"/>
            <a:ext cx="2500312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Рисунок 2" descr="images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3751263"/>
            <a:ext cx="17145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" y="465138"/>
            <a:ext cx="9134475" cy="3119437"/>
          </a:xfrm>
        </p:spPr>
        <p:txBody>
          <a:bodyPr/>
          <a:lstStyle/>
          <a:p>
            <a:pPr eaLnBrk="1" hangingPunct="1"/>
            <a:r>
              <a:rPr lang="ru-RU" altLang="ru-RU" sz="4800" b="1" dirty="0">
                <a:latin typeface="Georgia" pitchFamily="18" charset="0"/>
                <a:cs typeface="Arial" charset="0"/>
              </a:rPr>
              <a:t>За время обучения студенты академии могут</a:t>
            </a:r>
          </a:p>
        </p:txBody>
      </p:sp>
      <p:pic>
        <p:nvPicPr>
          <p:cNvPr id="3584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820988"/>
            <a:ext cx="9144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3" descr="волны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1463"/>
            <a:ext cx="91598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724275"/>
            <a:ext cx="9180513" cy="133191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3500" b="1" dirty="0">
                <a:latin typeface="Georgia" panose="02040502050405020303" pitchFamily="18" charset="0"/>
                <a:cs typeface="Arial" pitchFamily="34" charset="0"/>
              </a:rPr>
              <a:t>Бесплатно получить водительское удостоверение категории 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2798" y="267493"/>
            <a:ext cx="4054325" cy="2579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0728"/>
            <a:ext cx="4191090" cy="2283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0988"/>
            <a:ext cx="91709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795713"/>
            <a:ext cx="9144000" cy="1260475"/>
          </a:xfrm>
        </p:spPr>
        <p:txBody>
          <a:bodyPr/>
          <a:lstStyle/>
          <a:p>
            <a:pPr eaLnBrk="1" hangingPunct="1"/>
            <a:r>
              <a:rPr lang="ru-RU" altLang="ru-RU" sz="3500" b="1" dirty="0">
                <a:latin typeface="Georgia" pitchFamily="18" charset="0"/>
                <a:cs typeface="Arial" charset="0"/>
              </a:rPr>
              <a:t>Пройти производственную практику </a:t>
            </a:r>
            <a:br>
              <a:rPr lang="ru-RU" altLang="ru-RU" sz="3500" b="1" dirty="0">
                <a:latin typeface="Georgia" pitchFamily="18" charset="0"/>
                <a:cs typeface="Arial" charset="0"/>
              </a:rPr>
            </a:br>
            <a:r>
              <a:rPr lang="ru-RU" altLang="ru-RU" sz="3500" b="1" dirty="0">
                <a:latin typeface="Georgia" pitchFamily="18" charset="0"/>
                <a:cs typeface="Arial" charset="0"/>
              </a:rPr>
              <a:t>в странах СНГ</a:t>
            </a:r>
          </a:p>
        </p:txBody>
      </p:sp>
      <p:sp>
        <p:nvSpPr>
          <p:cNvPr id="37892" name="AutoShape 5" descr="&amp;Kcy;&amp;acy;&amp;rcy;&amp;tcy;&amp;icy;&amp;ncy;&amp;kcy;&amp;icy; &amp;pcy;&amp;ocy; &amp;zcy;&amp;acy;&amp;pcy;&amp;rcy;&amp;ocy;&amp;scy;&amp;ucy; &amp;fcy;&amp;iecy;&amp;rcy;&amp;mcy;&amp;iecy;&amp;rcy;&amp;scy;&amp;kcy;&amp;icy;&amp;iecy; &amp;khcy;&amp;ocy;&amp;zcy;&amp;yacy;&amp;jcy;&amp;scy;&amp;tcy;&amp;vcy;&amp;acy; &amp;iecy;&amp;vcy;&amp;rcy;&amp;ocy;&amp;pcy;&amp;ycy;"/>
          <p:cNvSpPr>
            <a:spLocks noChangeAspect="1" noChangeArrowheads="1"/>
          </p:cNvSpPr>
          <p:nvPr/>
        </p:nvSpPr>
        <p:spPr bwMode="auto">
          <a:xfrm>
            <a:off x="323850" y="141288"/>
            <a:ext cx="64770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15" name="Picture 8" descr="страусы"/>
          <p:cNvPicPr>
            <a:picLocks noChangeAspect="1" noChangeArrowheads="1"/>
          </p:cNvPicPr>
          <p:nvPr/>
        </p:nvPicPr>
        <p:blipFill rotWithShape="1">
          <a:blip r:embed="rId3" cstate="print"/>
          <a:srcRect l="4101" t="11676" r="14060" b="5633"/>
          <a:stretch/>
        </p:blipFill>
        <p:spPr bwMode="auto">
          <a:xfrm>
            <a:off x="397360" y="237297"/>
            <a:ext cx="3962608" cy="2644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6" descr="коровки"/>
          <p:cNvPicPr>
            <a:picLocks noChangeAspect="1" noChangeArrowheads="1"/>
          </p:cNvPicPr>
          <p:nvPr/>
        </p:nvPicPr>
        <p:blipFill rotWithShape="1">
          <a:blip r:embed="rId4" cstate="print"/>
          <a:srcRect l="7804" r="8346"/>
          <a:stretch/>
        </p:blipFill>
        <p:spPr bwMode="auto">
          <a:xfrm>
            <a:off x="4788025" y="915566"/>
            <a:ext cx="3960440" cy="2786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841625"/>
            <a:ext cx="9144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13200"/>
            <a:ext cx="9153525" cy="989013"/>
          </a:xfrm>
        </p:spPr>
        <p:txBody>
          <a:bodyPr/>
          <a:lstStyle/>
          <a:p>
            <a:pPr eaLnBrk="1" hangingPunct="1"/>
            <a:r>
              <a:rPr lang="ru-RU" altLang="ru-RU" sz="3200" b="1">
                <a:latin typeface="Georgia" pitchFamily="18" charset="0"/>
                <a:cs typeface="Arial" charset="0"/>
              </a:rPr>
              <a:t>Изучить курс </a:t>
            </a:r>
            <a:br>
              <a:rPr lang="ru-RU" altLang="ru-RU" sz="3200" b="1">
                <a:latin typeface="Georgia" pitchFamily="18" charset="0"/>
                <a:cs typeface="Arial" charset="0"/>
              </a:rPr>
            </a:br>
            <a:r>
              <a:rPr lang="ru-RU" altLang="ru-RU" sz="3200" b="1">
                <a:latin typeface="Georgia" pitchFamily="18" charset="0"/>
                <a:cs typeface="Arial" charset="0"/>
              </a:rPr>
              <a:t>«Собаководство с основами кинологии»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r="4522"/>
          <a:stretch/>
        </p:blipFill>
        <p:spPr bwMode="auto">
          <a:xfrm flipH="1">
            <a:off x="5148064" y="1419622"/>
            <a:ext cx="3257948" cy="2047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b="5459"/>
          <a:stretch/>
        </p:blipFill>
        <p:spPr bwMode="auto">
          <a:xfrm>
            <a:off x="2843808" y="123478"/>
            <a:ext cx="3312368" cy="2047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9552" y="1779662"/>
            <a:ext cx="3239911" cy="2047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IMG_4040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40000"/>
          </a:blip>
          <a:srcRect l="5064" t="6522" r="5657" b="7352"/>
          <a:stretch/>
        </p:blipFill>
        <p:spPr bwMode="auto">
          <a:xfrm>
            <a:off x="1847271" y="360710"/>
            <a:ext cx="5400600" cy="3371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Рисунок 16" descr="волны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2625725"/>
            <a:ext cx="9169401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Группа 8"/>
          <p:cNvGrpSpPr>
            <a:grpSpLocks/>
          </p:cNvGrpSpPr>
          <p:nvPr/>
        </p:nvGrpSpPr>
        <p:grpSpPr bwMode="auto">
          <a:xfrm>
            <a:off x="6861405" y="0"/>
            <a:ext cx="2405227" cy="3170099"/>
            <a:chOff x="7524775" y="123478"/>
            <a:chExt cx="1663147" cy="3169292"/>
          </a:xfrm>
        </p:grpSpPr>
        <p:sp>
          <p:nvSpPr>
            <p:cNvPr id="12" name="TextBox 11"/>
            <p:cNvSpPr txBox="1"/>
            <p:nvPr/>
          </p:nvSpPr>
          <p:spPr bwMode="auto">
            <a:xfrm>
              <a:off x="7524775" y="123478"/>
              <a:ext cx="1583729" cy="31692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ru-RU" sz="10000" b="1" i="1" dirty="0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  <p:pic>
          <p:nvPicPr>
            <p:cNvPr id="4103" name="Рисунок 13" descr="роза золото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6990">
              <a:off x="7763805" y="1509706"/>
              <a:ext cx="1424117" cy="659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 bwMode="auto">
            <a:xfrm>
              <a:off x="7650864" y="1485532"/>
              <a:ext cx="1189038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ru-RU" sz="4000" b="1" i="1" dirty="0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лет</a:t>
              </a:r>
            </a:p>
          </p:txBody>
        </p:sp>
      </p:grpSp>
      <p:sp>
        <p:nvSpPr>
          <p:cNvPr id="4101" name="TextBox 17"/>
          <p:cNvSpPr txBox="1">
            <a:spLocks noChangeArrowheads="1"/>
          </p:cNvSpPr>
          <p:nvPr/>
        </p:nvSpPr>
        <p:spPr bwMode="auto">
          <a:xfrm>
            <a:off x="0" y="3867150"/>
            <a:ext cx="91440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b="1">
                <a:latin typeface="Arial" charset="0"/>
              </a:rPr>
              <a:t>Торжественное открытие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b="1">
                <a:latin typeface="Arial" charset="0"/>
              </a:rPr>
              <a:t>Витебского ветеринарного института состоялось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b="1">
                <a:latin typeface="Arial" charset="0"/>
              </a:rPr>
              <a:t>8 ноября 1924 года</a:t>
            </a:r>
          </a:p>
        </p:txBody>
      </p:sp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811463"/>
            <a:ext cx="9144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" y="4162425"/>
            <a:ext cx="9134475" cy="857250"/>
          </a:xfrm>
        </p:spPr>
        <p:txBody>
          <a:bodyPr/>
          <a:lstStyle/>
          <a:p>
            <a:pPr eaLnBrk="1" hangingPunct="1"/>
            <a:r>
              <a:rPr lang="ru-RU" altLang="ru-RU" sz="2700" b="1">
                <a:latin typeface="Georgia" pitchFamily="18" charset="0"/>
                <a:cs typeface="Arial" charset="0"/>
              </a:rPr>
              <a:t>Заниматься в спортивных секциях по 18 видам спорта, танцевальных и вокальных кружках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r="18791" b="11475"/>
          <a:stretch/>
        </p:blipFill>
        <p:spPr bwMode="auto">
          <a:xfrm rot="21161917">
            <a:off x="5257004" y="2253894"/>
            <a:ext cx="2704346" cy="1530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7" name="Picture 7" descr="_MG_7967"/>
          <p:cNvPicPr>
            <a:picLocks noChangeAspect="1" noChangeArrowheads="1"/>
          </p:cNvPicPr>
          <p:nvPr/>
        </p:nvPicPr>
        <p:blipFill>
          <a:blip r:embed="rId4" cstate="print"/>
          <a:srcRect l="2854" r="6476"/>
          <a:stretch>
            <a:fillRect/>
          </a:stretch>
        </p:blipFill>
        <p:spPr bwMode="auto">
          <a:xfrm>
            <a:off x="3491880" y="411510"/>
            <a:ext cx="2016224" cy="2172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8" name="Picture 8" descr="_MG_8083"/>
          <p:cNvPicPr>
            <a:picLocks noChangeAspect="1" noChangeArrowheads="1"/>
          </p:cNvPicPr>
          <p:nvPr/>
        </p:nvPicPr>
        <p:blipFill rotWithShape="1">
          <a:blip r:embed="rId5" cstate="print"/>
          <a:srcRect r="19444"/>
          <a:stretch/>
        </p:blipFill>
        <p:spPr bwMode="auto">
          <a:xfrm rot="608264">
            <a:off x="6215049" y="404943"/>
            <a:ext cx="2017485" cy="2303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5" name="Picture 5" descr="_MG_82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90152">
            <a:off x="1680427" y="2307699"/>
            <a:ext cx="2540111" cy="1529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6" name="Picture 6" descr="_MG_89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70297">
            <a:off x="768234" y="467721"/>
            <a:ext cx="1955768" cy="2135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_0184.jpg"/>
          <p:cNvPicPr>
            <a:picLocks noChangeAspect="1"/>
          </p:cNvPicPr>
          <p:nvPr/>
        </p:nvPicPr>
        <p:blipFill>
          <a:blip r:embed="rId2" cstate="print"/>
          <a:srcRect r="21726" b="21197"/>
          <a:stretch>
            <a:fillRect/>
          </a:stretch>
        </p:blipFill>
        <p:spPr>
          <a:xfrm>
            <a:off x="251520" y="195486"/>
            <a:ext cx="3672408" cy="2458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0350"/>
            <a:ext cx="916146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71925"/>
            <a:ext cx="9144000" cy="1047750"/>
          </a:xfrm>
        </p:spPr>
        <p:txBody>
          <a:bodyPr/>
          <a:lstStyle/>
          <a:p>
            <a:pPr eaLnBrk="1" hangingPunct="1"/>
            <a:r>
              <a:rPr lang="ru-RU" altLang="ru-RU" sz="2700" b="1">
                <a:latin typeface="Georgia" pitchFamily="18" charset="0"/>
                <a:cs typeface="Arial" charset="0"/>
              </a:rPr>
              <a:t>Стать участниками студенческих строительных отрядов и провести лето в России на побережье Черного моря.</a:t>
            </a:r>
          </a:p>
        </p:txBody>
      </p:sp>
      <p:pic>
        <p:nvPicPr>
          <p:cNvPr id="55299" name="Picture 4" descr="Орленок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8059" t="5423"/>
          <a:stretch>
            <a:fillRect/>
          </a:stretch>
        </p:blipFill>
        <p:spPr bwMode="auto">
          <a:xfrm>
            <a:off x="4992473" y="195486"/>
            <a:ext cx="3672408" cy="2511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843808" y="1347614"/>
            <a:ext cx="3636358" cy="2423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2817813"/>
            <a:ext cx="9144001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11613"/>
            <a:ext cx="9126538" cy="1008062"/>
          </a:xfrm>
        </p:spPr>
        <p:txBody>
          <a:bodyPr/>
          <a:lstStyle/>
          <a:p>
            <a:pPr eaLnBrk="1" hangingPunct="1"/>
            <a:r>
              <a:rPr lang="ru-RU" altLang="ru-RU" sz="3700" b="1" dirty="0">
                <a:latin typeface="Georgia" pitchFamily="18" charset="0"/>
                <a:cs typeface="Arial" charset="0"/>
              </a:rPr>
              <a:t>Всем студентам предоставляется </a:t>
            </a:r>
            <a:r>
              <a:rPr lang="ru-RU" altLang="ru-RU" sz="3700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ОБЩЕЖИТИЕ!!!</a:t>
            </a:r>
          </a:p>
        </p:txBody>
      </p:sp>
      <p:pic>
        <p:nvPicPr>
          <p:cNvPr id="48134" name="Picture 6" descr="85 академгородок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08104" y="195486"/>
            <a:ext cx="3384376" cy="2256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2" name="Picture 4" descr="92 в студенческом общежитии"/>
          <p:cNvPicPr>
            <a:picLocks noChangeAspect="1" noChangeArrowheads="1"/>
          </p:cNvPicPr>
          <p:nvPr/>
        </p:nvPicPr>
        <p:blipFill rotWithShape="1">
          <a:blip r:embed="rId4" cstate="print"/>
          <a:srcRect b="6759"/>
          <a:stretch/>
        </p:blipFill>
        <p:spPr bwMode="auto">
          <a:xfrm>
            <a:off x="2843808" y="1491630"/>
            <a:ext cx="3600400" cy="2270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3" name="Picture 5" descr="86 академгородок"/>
          <p:cNvPicPr>
            <a:picLocks noChangeAspect="1" noChangeArrowheads="1"/>
          </p:cNvPicPr>
          <p:nvPr/>
        </p:nvPicPr>
        <p:blipFill rotWithShape="1">
          <a:blip r:embed="rId5" cstate="print"/>
          <a:srcRect l="-1631" r="6279" b="6502"/>
          <a:stretch/>
        </p:blipFill>
        <p:spPr bwMode="auto">
          <a:xfrm>
            <a:off x="251520" y="195486"/>
            <a:ext cx="3600399" cy="2237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9525" y="842963"/>
            <a:ext cx="9134475" cy="2881312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4800" b="1" dirty="0">
                <a:latin typeface="Georgia" pitchFamily="18" charset="0"/>
                <a:cs typeface="Arial" charset="0"/>
              </a:rPr>
              <a:t>Выпускник академии может:</a:t>
            </a:r>
          </a:p>
        </p:txBody>
      </p:sp>
      <p:pic>
        <p:nvPicPr>
          <p:cNvPr id="43011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806700"/>
            <a:ext cx="9144000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13" y="3795713"/>
            <a:ext cx="9132887" cy="1314450"/>
          </a:xfrm>
        </p:spPr>
        <p:txBody>
          <a:bodyPr/>
          <a:lstStyle/>
          <a:p>
            <a:pPr eaLnBrk="1" hangingPunct="1"/>
            <a:r>
              <a:rPr lang="ru-RU" altLang="ru-RU" sz="2300" b="1" dirty="0">
                <a:latin typeface="Georgia" pitchFamily="18" charset="0"/>
                <a:cs typeface="Arial" charset="0"/>
              </a:rPr>
              <a:t>Пройти обучение в магистратуре, аспирантуре, стать сотрудником НИИ, стать преподавателем учреждения высшего или среднего специального образования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1470"/>
            <a:ext cx="6543675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855913"/>
            <a:ext cx="9144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 descr="ветврач на свинокомплексе"/>
          <p:cNvPicPr>
            <a:picLocks noChangeAspect="1" noChangeArrowheads="1"/>
          </p:cNvPicPr>
          <p:nvPr/>
        </p:nvPicPr>
        <p:blipFill rotWithShape="1">
          <a:blip r:embed="rId3" cstate="print"/>
          <a:srcRect l="10039" r="5219"/>
          <a:stretch/>
        </p:blipFill>
        <p:spPr bwMode="auto">
          <a:xfrm>
            <a:off x="5262774" y="2139702"/>
            <a:ext cx="259455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9525" y="4084638"/>
            <a:ext cx="9134475" cy="987425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altLang="ru-RU" sz="3500" b="1" dirty="0">
                <a:latin typeface="Georgia" panose="02040502050405020303" pitchFamily="18" charset="0"/>
                <a:cs typeface="Arial" pitchFamily="34" charset="0"/>
              </a:rPr>
              <a:t>Работать в Агропромышленном комплексе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altLang="ru-RU" sz="35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altLang="ru-RU" sz="35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4" cstate="print">
            <a:lum bright="10000"/>
          </a:blip>
          <a:srcRect l="7213" t="26972" r="24428"/>
          <a:stretch/>
        </p:blipFill>
        <p:spPr bwMode="auto">
          <a:xfrm>
            <a:off x="1115616" y="117262"/>
            <a:ext cx="2555005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397" name="Picture 9" descr="ветврач ло"/>
          <p:cNvPicPr>
            <a:picLocks noChangeAspect="1" noChangeArrowheads="1"/>
          </p:cNvPicPr>
          <p:nvPr/>
        </p:nvPicPr>
        <p:blipFill>
          <a:blip r:embed="rId5" cstate="print"/>
          <a:srcRect t="10900"/>
          <a:stretch>
            <a:fillRect/>
          </a:stretch>
        </p:blipFill>
        <p:spPr bwMode="auto">
          <a:xfrm>
            <a:off x="1115616" y="2139702"/>
            <a:ext cx="257896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395" name="Picture 7" descr="ветврач АПК"/>
          <p:cNvPicPr>
            <a:picLocks noChangeAspect="1" noChangeArrowheads="1"/>
          </p:cNvPicPr>
          <p:nvPr/>
        </p:nvPicPr>
        <p:blipFill>
          <a:blip r:embed="rId6" cstate="print"/>
          <a:srcRect l="2565" r="2740"/>
          <a:stretch>
            <a:fillRect/>
          </a:stretch>
        </p:blipFill>
        <p:spPr bwMode="auto">
          <a:xfrm>
            <a:off x="5292080" y="117262"/>
            <a:ext cx="2592288" cy="1825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7"/>
          <p:cNvPicPr>
            <a:picLocks noChangeAspect="1" noChangeArrowheads="1"/>
          </p:cNvPicPr>
          <p:nvPr/>
        </p:nvPicPr>
        <p:blipFill rotWithShape="1">
          <a:blip r:embed="rId2" cstate="print"/>
          <a:srcRect l="6762" r="1958"/>
          <a:stretch/>
        </p:blipFill>
        <p:spPr bwMode="auto">
          <a:xfrm>
            <a:off x="395536" y="843558"/>
            <a:ext cx="3879019" cy="2908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2820988"/>
            <a:ext cx="918051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6"/>
          <p:cNvPicPr>
            <a:picLocks noChangeAspect="1" noChangeArrowheads="1"/>
          </p:cNvPicPr>
          <p:nvPr/>
        </p:nvPicPr>
        <p:blipFill rotWithShape="1">
          <a:blip r:embed="rId4" cstate="print"/>
          <a:srcRect l="3301" r="2032" b="6186"/>
          <a:stretch/>
        </p:blipFill>
        <p:spPr bwMode="auto">
          <a:xfrm>
            <a:off x="4716016" y="195486"/>
            <a:ext cx="3971927" cy="3035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-17463" y="3867150"/>
            <a:ext cx="9161463" cy="1127125"/>
          </a:xfrm>
        </p:spPr>
        <p:txBody>
          <a:bodyPr/>
          <a:lstStyle/>
          <a:p>
            <a:pPr eaLnBrk="1" hangingPunct="1"/>
            <a:r>
              <a:rPr lang="ru-RU" altLang="ru-RU" sz="3500" b="1">
                <a:latin typeface="Georgia" pitchFamily="18" charset="0"/>
                <a:cs typeface="Arial" charset="0"/>
              </a:rPr>
              <a:t>Работать в ветеринарных клиниках </a:t>
            </a:r>
          </a:p>
        </p:txBody>
      </p:sp>
    </p:spTree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тамож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771550"/>
            <a:ext cx="3956761" cy="2537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3" name="Picture 5" descr="границ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9502"/>
            <a:ext cx="3816424" cy="2458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08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571750"/>
            <a:ext cx="91440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" y="3508375"/>
            <a:ext cx="9134475" cy="1563688"/>
          </a:xfrm>
        </p:spPr>
        <p:txBody>
          <a:bodyPr/>
          <a:lstStyle/>
          <a:p>
            <a:pPr eaLnBrk="1" hangingPunct="1"/>
            <a:r>
              <a:rPr lang="ru-RU" altLang="ru-RU" sz="4000" b="1">
                <a:latin typeface="Georgia" pitchFamily="18" charset="0"/>
                <a:cs typeface="Arial" charset="0"/>
              </a:rPr>
              <a:t>Охранять Республику Беларусь от заноса опасных болезней</a:t>
            </a:r>
          </a:p>
        </p:txBody>
      </p:sp>
    </p:spTree>
  </p:cSld>
  <p:clrMapOvr>
    <a:masterClrMapping/>
  </p:clrMapOvr>
  <p:transition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195486"/>
            <a:ext cx="3456384" cy="2441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144000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84638"/>
            <a:ext cx="9180513" cy="987425"/>
          </a:xfrm>
        </p:spPr>
        <p:txBody>
          <a:bodyPr/>
          <a:lstStyle/>
          <a:p>
            <a:pPr eaLnBrk="1" hangingPunct="1"/>
            <a:r>
              <a:rPr lang="ru-RU" altLang="ru-RU" sz="3600" b="1">
                <a:latin typeface="Georgia" pitchFamily="18" charset="0"/>
                <a:cs typeface="Arial" charset="0"/>
              </a:rPr>
              <a:t>Лечить экзотических животных</a:t>
            </a:r>
            <a:br>
              <a:rPr lang="ru-RU" altLang="ru-RU" sz="3600" b="1">
                <a:latin typeface="Georgia" pitchFamily="18" charset="0"/>
                <a:cs typeface="Arial" charset="0"/>
              </a:rPr>
            </a:br>
            <a:r>
              <a:rPr lang="ru-RU" altLang="ru-RU" sz="3600" b="1">
                <a:latin typeface="Georgia" pitchFamily="18" charset="0"/>
                <a:cs typeface="Arial" charset="0"/>
              </a:rPr>
              <a:t>и рыб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08104" y="195486"/>
            <a:ext cx="3436637" cy="2432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5" cstate="print"/>
          <a:srcRect r="2641" b="5789"/>
          <a:stretch>
            <a:fillRect/>
          </a:stretch>
        </p:blipFill>
        <p:spPr bwMode="auto">
          <a:xfrm>
            <a:off x="2843808" y="1491630"/>
            <a:ext cx="3456384" cy="245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643188"/>
            <a:ext cx="91440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эксперт на рынк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95536" y="195486"/>
            <a:ext cx="3394617" cy="2186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397" name="Picture 5" descr="экспертиза на рынк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95486"/>
            <a:ext cx="3371989" cy="2206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398" name="Picture 6" descr="эксперт на мк"/>
          <p:cNvPicPr>
            <a:picLocks noChangeAspect="1" noChangeArrowheads="1"/>
          </p:cNvPicPr>
          <p:nvPr/>
        </p:nvPicPr>
        <p:blipFill>
          <a:blip r:embed="rId5" cstate="print"/>
          <a:srcRect r="8048"/>
          <a:stretch>
            <a:fillRect/>
          </a:stretch>
        </p:blipFill>
        <p:spPr bwMode="auto">
          <a:xfrm>
            <a:off x="2699792" y="1635646"/>
            <a:ext cx="3312368" cy="2218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158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" y="4011613"/>
            <a:ext cx="9134475" cy="1060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3800" b="1">
                <a:latin typeface="Georgia" pitchFamily="18" charset="0"/>
                <a:cs typeface="Arial" charset="0"/>
              </a:rPr>
              <a:t>Контролировать качество </a:t>
            </a:r>
            <a:br>
              <a:rPr lang="ru-RU" altLang="ru-RU" sz="3800" b="1">
                <a:latin typeface="Georgia" pitchFamily="18" charset="0"/>
                <a:cs typeface="Arial" charset="0"/>
              </a:rPr>
            </a:br>
            <a:r>
              <a:rPr lang="ru-RU" altLang="ru-RU" sz="3800" b="1">
                <a:latin typeface="Georgia" pitchFamily="18" charset="0"/>
                <a:cs typeface="Arial" charset="0"/>
              </a:rPr>
              <a:t>продукции</a:t>
            </a:r>
          </a:p>
        </p:txBody>
      </p:sp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 descr="волны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1463"/>
            <a:ext cx="91598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 txBox="1">
            <a:spLocks noGrp="1"/>
          </p:cNvSpPr>
          <p:nvPr/>
        </p:nvSpPr>
        <p:spPr bwMode="auto">
          <a:xfrm>
            <a:off x="7010400" y="4800600"/>
            <a:ext cx="213360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fld id="{0193C2BB-24D4-417E-8702-205893385DC4}" type="slidenum">
              <a:rPr lang="ru-RU" altLang="ru-RU" sz="1200">
                <a:effectLst>
                  <a:outerShdw blurRad="38100" dist="38100" dir="2700000" algn="tl">
                    <a:srgbClr val="FFFFFF"/>
                  </a:outerShdw>
                </a:effectLst>
              </a:rPr>
              <a:pPr algn="r" eaLnBrk="1" hangingPunct="1">
                <a:defRPr/>
              </a:pPr>
              <a:t>3</a:t>
            </a:fld>
            <a:endParaRPr lang="ru-RU" altLang="ru-RU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72" name="Прямоугольник 2"/>
          <p:cNvSpPr>
            <a:spLocks noChangeArrowheads="1"/>
          </p:cNvSpPr>
          <p:nvPr/>
        </p:nvSpPr>
        <p:spPr bwMode="auto">
          <a:xfrm>
            <a:off x="214313" y="1203325"/>
            <a:ext cx="8712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000" b="1">
                <a:latin typeface="Arial" charset="0"/>
              </a:rPr>
              <a:t>Постановлением Совета Министров Республики Беларусь Витебский ветеринарный институт был реорганизован в Витебскую государственную академию ветеринарной медицины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2212" y="123478"/>
            <a:ext cx="2312236" cy="12464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75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1994</a:t>
            </a:r>
            <a:r>
              <a:rPr lang="ru-RU" sz="7500" b="1" i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10507" r="5437" b="14940"/>
          <a:stretch/>
        </p:blipFill>
        <p:spPr>
          <a:xfrm>
            <a:off x="755576" y="411510"/>
            <a:ext cx="3677320" cy="2574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800350"/>
            <a:ext cx="9144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795713"/>
            <a:ext cx="9144000" cy="1223962"/>
          </a:xfrm>
        </p:spPr>
        <p:txBody>
          <a:bodyPr/>
          <a:lstStyle/>
          <a:p>
            <a:pPr eaLnBrk="1" hangingPunct="1"/>
            <a:r>
              <a:rPr lang="ru-RU" altLang="ru-RU" sz="3500" b="1">
                <a:latin typeface="Georgia" pitchFamily="18" charset="0"/>
                <a:cs typeface="Arial" charset="0"/>
              </a:rPr>
              <a:t>Заниматься изобретением биологических препаратов</a:t>
            </a:r>
          </a:p>
        </p:txBody>
      </p:sp>
      <p:pic>
        <p:nvPicPr>
          <p:cNvPr id="5" name="Рисунок 4" descr="21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059582"/>
            <a:ext cx="3456681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0350"/>
            <a:ext cx="9144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11613"/>
            <a:ext cx="9144000" cy="1008062"/>
          </a:xfrm>
        </p:spPr>
        <p:txBody>
          <a:bodyPr/>
          <a:lstStyle/>
          <a:p>
            <a:pPr eaLnBrk="1" hangingPunct="1"/>
            <a:r>
              <a:rPr lang="ru-RU" altLang="ru-RU" sz="3500" b="1">
                <a:latin typeface="Georgia" pitchFamily="18" charset="0"/>
                <a:cs typeface="Arial" charset="0"/>
              </a:rPr>
              <a:t>Проводить своевременную диагностику болезней животных</a:t>
            </a:r>
          </a:p>
        </p:txBody>
      </p:sp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3" cstate="print"/>
          <a:srcRect t="-3448" b="-3448"/>
          <a:stretch>
            <a:fillRect/>
          </a:stretch>
        </p:blipFill>
        <p:spPr bwMode="auto">
          <a:xfrm flipH="1">
            <a:off x="5580112" y="195486"/>
            <a:ext cx="3312368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flipH="1">
            <a:off x="3059832" y="1563638"/>
            <a:ext cx="338437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 r="-2222"/>
          <a:stretch>
            <a:fillRect/>
          </a:stretch>
        </p:blipFill>
        <p:spPr bwMode="auto">
          <a:xfrm>
            <a:off x="395536" y="195486"/>
            <a:ext cx="3312368" cy="2200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800350"/>
            <a:ext cx="9144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724275"/>
            <a:ext cx="9144000" cy="1295400"/>
          </a:xfrm>
        </p:spPr>
        <p:txBody>
          <a:bodyPr/>
          <a:lstStyle/>
          <a:p>
            <a:pPr eaLnBrk="1" hangingPunct="1"/>
            <a:r>
              <a:rPr lang="ru-RU" altLang="ru-RU" sz="3500" b="1">
                <a:latin typeface="Georgia" pitchFamily="18" charset="0"/>
                <a:cs typeface="Arial" charset="0"/>
              </a:rPr>
              <a:t>Разбираться в ветеринарной фармакологии</a:t>
            </a:r>
          </a:p>
        </p:txBody>
      </p:sp>
      <p:pic>
        <p:nvPicPr>
          <p:cNvPr id="62469" name="Picture 5" descr="фармацевт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7494"/>
            <a:ext cx="3816624" cy="2693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468" name="Picture 4" descr="аптека"/>
          <p:cNvPicPr>
            <a:picLocks noChangeAspect="1" noChangeArrowheads="1"/>
          </p:cNvPicPr>
          <p:nvPr/>
        </p:nvPicPr>
        <p:blipFill>
          <a:blip r:embed="rId4" cstate="print"/>
          <a:srcRect b="6736"/>
          <a:stretch>
            <a:fillRect/>
          </a:stretch>
        </p:blipFill>
        <p:spPr bwMode="auto">
          <a:xfrm>
            <a:off x="4716016" y="699542"/>
            <a:ext cx="3937148" cy="275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1950"/>
            <a:ext cx="9144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0675"/>
            <a:ext cx="9144000" cy="987425"/>
          </a:xfrm>
        </p:spPr>
        <p:txBody>
          <a:bodyPr/>
          <a:lstStyle/>
          <a:p>
            <a:pPr eaLnBrk="1" hangingPunct="1"/>
            <a:r>
              <a:rPr lang="ru-RU" altLang="ru-RU" sz="3100" b="1">
                <a:latin typeface="Georgia" pitchFamily="18" charset="0"/>
                <a:cs typeface="Arial" charset="0"/>
              </a:rPr>
              <a:t>Наши выпускники знают как правильно кормить и содержать животных 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5486"/>
            <a:ext cx="3600400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 cstate="print"/>
          <a:srcRect r="5467"/>
          <a:stretch>
            <a:fillRect/>
          </a:stretch>
        </p:blipFill>
        <p:spPr bwMode="auto">
          <a:xfrm>
            <a:off x="2483768" y="1563638"/>
            <a:ext cx="3600400" cy="2445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5" cstate="print"/>
          <a:srcRect l="-2022"/>
          <a:stretch>
            <a:fillRect/>
          </a:stretch>
        </p:blipFill>
        <p:spPr bwMode="auto">
          <a:xfrm>
            <a:off x="5364088" y="195486"/>
            <a:ext cx="3600400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3" descr="волны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1463"/>
            <a:ext cx="91598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5988"/>
          </a:xfrm>
        </p:spPr>
        <p:txBody>
          <a:bodyPr/>
          <a:lstStyle/>
          <a:p>
            <a:pPr>
              <a:defRPr/>
            </a:pPr>
            <a:r>
              <a:rPr lang="ru-RU" alt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А так же работать в качестве </a:t>
            </a:r>
            <a:br>
              <a:rPr lang="ru-RU" alt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alt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специалистов на:</a:t>
            </a:r>
          </a:p>
        </p:txBody>
      </p:sp>
      <p:sp>
        <p:nvSpPr>
          <p:cNvPr id="54276" name="Rectangle 3"/>
          <p:cNvSpPr>
            <a:spLocks noGrp="1"/>
          </p:cNvSpPr>
          <p:nvPr>
            <p:ph type="body" idx="1"/>
          </p:nvPr>
        </p:nvSpPr>
        <p:spPr>
          <a:xfrm>
            <a:off x="0" y="842963"/>
            <a:ext cx="9144000" cy="4176712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500" b="1">
                <a:latin typeface="Georgia" pitchFamily="18" charset="0"/>
                <a:cs typeface="Arial" charset="0"/>
              </a:rPr>
              <a:t>  Селекционно-гибридных центрах. 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500" b="1">
                <a:latin typeface="Georgia" pitchFamily="18" charset="0"/>
                <a:cs typeface="Arial" charset="0"/>
              </a:rPr>
              <a:t>  Свиноводческих комплексах.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500" b="1">
                <a:latin typeface="Georgia" pitchFamily="18" charset="0"/>
                <a:cs typeface="Arial" charset="0"/>
              </a:rPr>
              <a:t>  Племенных заводах. 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500" b="1">
                <a:latin typeface="Georgia" pitchFamily="18" charset="0"/>
                <a:cs typeface="Arial" charset="0"/>
              </a:rPr>
              <a:t>  Госплемпредприятиях.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500" b="1">
                <a:latin typeface="Georgia" pitchFamily="18" charset="0"/>
                <a:cs typeface="Arial" charset="0"/>
              </a:rPr>
              <a:t>  Райплемстанциях.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500" b="1">
                <a:latin typeface="Georgia" pitchFamily="18" charset="0"/>
                <a:cs typeface="Arial" charset="0"/>
              </a:rPr>
              <a:t>  Конезаводах. 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500" b="1">
                <a:latin typeface="Georgia" pitchFamily="18" charset="0"/>
                <a:cs typeface="Arial" charset="0"/>
              </a:rPr>
              <a:t>  Птицеводческих предприятиях. 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500" b="1">
                <a:latin typeface="Georgia" pitchFamily="18" charset="0"/>
                <a:cs typeface="Arial" charset="0"/>
              </a:rPr>
              <a:t>  В районных и областных службах. 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500" b="1">
                <a:latin typeface="Georgia" pitchFamily="18" charset="0"/>
                <a:cs typeface="Arial" charset="0"/>
              </a:rPr>
              <a:t>  В научно-исследовательских и учебных заведениях. 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ru-RU" altLang="ru-RU" sz="2500" b="1">
              <a:latin typeface="Georgia" pitchFamily="18" charset="0"/>
              <a:cs typeface="Arial" charset="0"/>
            </a:endParaRPr>
          </a:p>
        </p:txBody>
      </p:sp>
    </p:spTree>
  </p:cSld>
  <p:clrMapOvr>
    <a:masterClrMapping/>
  </p:clrMapOvr>
  <p:transition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3" descr="волны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1463"/>
            <a:ext cx="91598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Александр Коробко\Downloads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58" y="99429"/>
            <a:ext cx="7654036" cy="499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837648"/>
      </p:ext>
    </p:extLst>
  </p:cSld>
  <p:clrMapOvr>
    <a:masterClrMapping/>
  </p:clrMapOvr>
  <p:transition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3" descr="волны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1463"/>
            <a:ext cx="91598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Александр Коробко\Downloads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26" y="195486"/>
            <a:ext cx="8138160" cy="458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02113"/>
      </p:ext>
    </p:extLst>
  </p:cSld>
  <p:clrMapOvr>
    <a:masterClrMapping/>
  </p:clrMapOvr>
  <p:transition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3" descr="волны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36" y="2811463"/>
            <a:ext cx="91598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7494"/>
            <a:ext cx="84249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endParaRPr lang="ru-RU" altLang="ru-RU" sz="25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lvl="0" algn="ctr" eaLnBrk="1" hangingPunct="1"/>
            <a:endParaRPr lang="ru-RU" altLang="ru-RU" sz="25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29268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2400" b="1" dirty="0">
                <a:latin typeface="Georgia" panose="02040502050405020303" pitchFamily="18" charset="0"/>
                <a:ea typeface="Times New Roman"/>
              </a:rPr>
              <a:t>Абитуриенты сдают два профильных испытания в форме ЦТ и/или ЦЭ, либо в форме вступительных испытаний в академии (по выбору абитуриента) по биологии и химии (устно).  </a:t>
            </a:r>
          </a:p>
          <a:p>
            <a:pPr indent="449580" algn="just">
              <a:spcAft>
                <a:spcPts val="0"/>
              </a:spcAft>
            </a:pPr>
            <a:endParaRPr lang="ru-RU" sz="2400" dirty="0">
              <a:latin typeface="Georgia" panose="02040502050405020303" pitchFamily="18" charset="0"/>
              <a:ea typeface="Times New Roman"/>
            </a:endParaRPr>
          </a:p>
          <a:p>
            <a:pPr indent="449580" algn="just">
              <a:spcAft>
                <a:spcPts val="0"/>
              </a:spcAft>
            </a:pPr>
            <a:endParaRPr lang="ru-RU" sz="2400" dirty="0">
              <a:latin typeface="Georgia" panose="02040502050405020303" pitchFamily="18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2526347"/>
      </p:ext>
    </p:extLst>
  </p:cSld>
  <p:clrMapOvr>
    <a:masterClrMapping/>
  </p:clrMapOvr>
  <p:transition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1152" y="62753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Лица, имеющие аттестат об общем среднем образовании особого образца с награждением </a:t>
            </a: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anose="02020603050405020304" pitchFamily="18" charset="0"/>
              </a:rPr>
              <a:t>золотой (серебряной) медалью </a:t>
            </a:r>
            <a:r>
              <a:rPr lang="ru-RU" altLang="ru-RU" sz="2400" b="1" dirty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ЗАЧИСЛЯЮТСЯ БЕЗ ВСТУПИТЕЛЬНЫХ ИСПЫТАНИЙ на специальности </a:t>
            </a: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anose="02020603050405020304" pitchFamily="18" charset="0"/>
              </a:rPr>
              <a:t>«Ветеринарная медицина» </a:t>
            </a:r>
            <a:r>
              <a:rPr lang="ru-RU" altLang="ru-RU" sz="2400" b="1" dirty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anose="02020603050405020304" pitchFamily="18" charset="0"/>
              </a:rPr>
              <a:t>Производство продукции животного происхождения</a:t>
            </a: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2400" b="1" dirty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944866"/>
      </p:ext>
    </p:extLst>
  </p:cSld>
  <p:clrMapOvr>
    <a:masterClrMapping/>
  </p:clrMapOvr>
  <p:transition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3" descr="волны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36" y="2811463"/>
            <a:ext cx="91598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7579" y="627534"/>
            <a:ext cx="9144000" cy="2715765"/>
          </a:xfrm>
        </p:spPr>
        <p:txBody>
          <a:bodyPr anchor="b"/>
          <a:lstStyle/>
          <a:p>
            <a:pPr algn="l">
              <a:defRPr/>
            </a:pPr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 вступительных испытаний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зачисляются поступающие в соответствии с договором </a:t>
            </a:r>
            <a:b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целевой подготовке</a:t>
            </a:r>
            <a:r>
              <a:rPr lang="ru-RU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 с высшим образованием</a:t>
            </a:r>
            <a:b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809066"/>
      </p:ext>
    </p:extLst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5486"/>
            <a:ext cx="8784976" cy="4398739"/>
          </a:xfrm>
        </p:spPr>
        <p:txBody>
          <a:bodyPr/>
          <a:lstStyle/>
          <a:p>
            <a:pPr marL="0" lvl="0" indent="0" algn="ctr" eaLnBrk="1" hangingPunct="1">
              <a:buNone/>
            </a:pPr>
            <a:r>
              <a:rPr lang="ru-RU" altLang="ru-RU" sz="2800" b="1" dirty="0">
                <a:solidFill>
                  <a:prstClr val="black"/>
                </a:solidFill>
                <a:latin typeface="Georgia" panose="02040502050405020303" pitchFamily="18" charset="0"/>
              </a:rPr>
              <a:t>УО «Витебская государственная академия ветеринарной медицины» </a:t>
            </a:r>
          </a:p>
          <a:p>
            <a:pPr lvl="0" algn="ctr" eaLnBrk="1" hangingPunct="1"/>
            <a:endParaRPr lang="ru-RU" altLang="ru-RU" sz="2800" b="1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lvl="0" indent="0" algn="ctr" eaLnBrk="1" hangingPunct="1"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ОБЪЯВЛЯЕТ НАБОР НА ДНЕВНУЮ ФОРМУ ОБУЧЕНИЯ</a:t>
            </a:r>
          </a:p>
          <a:p>
            <a:pPr marL="0" lvl="0" indent="0" algn="ctr" eaLnBrk="1" hangingPunct="1"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НА СПЕЦИАЛЬНОСТИ:</a:t>
            </a:r>
          </a:p>
          <a:p>
            <a:pPr marL="0" lvl="0" indent="0" algn="ctr" eaLnBrk="1" hangingPunct="1">
              <a:buNone/>
            </a:pPr>
            <a:endParaRPr lang="ru-RU" altLang="ru-RU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lvl="0" eaLnBrk="1" hangingPunct="1">
              <a:buBlip>
                <a:blip r:embed="rId2"/>
              </a:buBlip>
            </a:pPr>
            <a:r>
              <a:rPr lang="ru-RU" altLang="ru-RU" sz="2400" b="1" dirty="0">
                <a:latin typeface="Georgia" panose="02040502050405020303" pitchFamily="18" charset="0"/>
              </a:rPr>
              <a:t>Ветеринарная медицина</a:t>
            </a:r>
          </a:p>
          <a:p>
            <a:pPr lvl="0" eaLnBrk="1" hangingPunct="1">
              <a:buBlip>
                <a:blip r:embed="rId2"/>
              </a:buBlip>
            </a:pPr>
            <a:r>
              <a:rPr lang="ru-RU" altLang="ru-RU" sz="2400" b="1" dirty="0">
                <a:latin typeface="Georgia" panose="02040502050405020303" pitchFamily="18" charset="0"/>
              </a:rPr>
              <a:t>Ветеринарная фармация</a:t>
            </a:r>
          </a:p>
          <a:p>
            <a:pPr lvl="0" eaLnBrk="1" hangingPunct="1">
              <a:buBlip>
                <a:blip r:embed="rId2"/>
              </a:buBlip>
            </a:pPr>
            <a:r>
              <a:rPr lang="ru-RU" altLang="ru-RU" sz="2400" b="1" dirty="0">
                <a:latin typeface="Georgia" panose="02040502050405020303" pitchFamily="18" charset="0"/>
              </a:rPr>
              <a:t>Ветеринарная санитария и экспертиза</a:t>
            </a:r>
          </a:p>
          <a:p>
            <a:pPr lvl="0" eaLnBrk="1" hangingPunct="1">
              <a:buBlip>
                <a:blip r:embed="rId2"/>
              </a:buBlip>
            </a:pPr>
            <a:r>
              <a:rPr lang="ru-RU" altLang="ru-RU" sz="2400" b="1" dirty="0">
                <a:latin typeface="Georgia" panose="02040502050405020303" pitchFamily="18" charset="0"/>
              </a:rPr>
              <a:t>Производство продукции животного происхождения</a:t>
            </a:r>
          </a:p>
          <a:p>
            <a:pPr marL="0" lvl="0" indent="0" algn="ctr" eaLnBrk="1" hangingPunct="1">
              <a:buNone/>
            </a:pPr>
            <a:endParaRPr lang="ru-RU" altLang="ru-RU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09128307"/>
      </p:ext>
    </p:extLst>
  </p:cSld>
  <p:clrMapOvr>
    <a:masterClrMapping/>
  </p:clrMapOvr>
  <p:transition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4480" y="0"/>
            <a:ext cx="9144000" cy="3507854"/>
          </a:xfrm>
        </p:spPr>
        <p:txBody>
          <a:bodyPr anchor="b"/>
          <a:lstStyle/>
          <a:p>
            <a:pPr algn="l">
              <a:defRPr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Лица, прошедшие обучение в профессиональных классах (группах) </a:t>
            </a:r>
            <a:r>
              <a:rPr lang="ru-RU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аграрной направленности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зачисляются на бюджетную форму обучения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ВСТУПИТЕЛЬНЫХ ИСПЫТАНИЙ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 собеседованию (при наличии в документе об образовании отметок </a:t>
            </a:r>
            <a:r>
              <a:rPr lang="ru-RU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ниже 6 (шести) баллов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биологии и химии и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на условиях целевой подготовке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 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612057"/>
      </p:ext>
    </p:extLst>
  </p:cSld>
  <p:clrMapOvr>
    <a:masterClrMapping/>
  </p:clrMapOvr>
  <p:transition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3478"/>
            <a:ext cx="9035480" cy="3240360"/>
          </a:xfrm>
        </p:spPr>
        <p:txBody>
          <a:bodyPr anchor="b"/>
          <a:lstStyle/>
          <a:p>
            <a:pPr algn="l">
              <a:defRPr/>
            </a:pPr>
            <a:r>
              <a:rPr lang="ru-RU" altLang="ru-RU" sz="2400" b="1" dirty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Важно! </a:t>
            </a:r>
            <a:r>
              <a:rPr lang="ru-RU" altLang="ru-RU" sz="2400" b="1" dirty="0">
                <a:latin typeface="Georgia" pitchFamily="18" charset="0"/>
                <a:cs typeface="Times New Roman" panose="02020603050405020304" pitchFamily="18" charset="0"/>
              </a:rPr>
              <a:t>Возможно поступление выпускников без вступительных испытаний при заключении договора </a:t>
            </a:r>
            <a:r>
              <a:rPr lang="ru-RU" altLang="ru-RU" sz="2400" b="1" dirty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о целевой подготовке специалиста</a:t>
            </a:r>
            <a:r>
              <a:rPr lang="ru-RU" altLang="ru-RU" sz="2400" b="1" dirty="0">
                <a:latin typeface="Georgia" pitchFamily="18" charset="0"/>
                <a:cs typeface="Times New Roman" panose="02020603050405020304" pitchFamily="18" charset="0"/>
              </a:rPr>
              <a:t>, а при </a:t>
            </a:r>
            <a:r>
              <a:rPr lang="ru-RU" altLang="ru-RU" sz="2400" b="1" dirty="0" err="1">
                <a:latin typeface="Georgia" pitchFamily="18" charset="0"/>
                <a:cs typeface="Times New Roman" panose="02020603050405020304" pitchFamily="18" charset="0"/>
              </a:rPr>
              <a:t>непрохождении</a:t>
            </a:r>
            <a:r>
              <a:rPr lang="ru-RU" altLang="ru-RU" sz="2400" b="1" dirty="0">
                <a:latin typeface="Georgia" pitchFamily="18" charset="0"/>
                <a:cs typeface="Times New Roman" panose="02020603050405020304" pitchFamily="18" charset="0"/>
              </a:rPr>
              <a:t> по конкурсу – поступление на общих основаниях на внеконкурсной основе.</a:t>
            </a:r>
          </a:p>
        </p:txBody>
      </p:sp>
    </p:spTree>
    <p:extLst>
      <p:ext uri="{BB962C8B-B14F-4D97-AF65-F5344CB8AC3E}">
        <p14:creationId xmlns:p14="http://schemas.microsoft.com/office/powerpoint/2010/main" val="122679355"/>
      </p:ext>
    </p:extLst>
  </p:cSld>
  <p:clrMapOvr>
    <a:masterClrMapping/>
  </p:clrMapOvr>
  <p:transition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3" descr="волны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1463"/>
            <a:ext cx="91598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59875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ОБУЧЕНИЯ ЗА ГОД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(на 01.09.2024)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Ветеринарная медицина –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2449 руб.</a:t>
            </a:r>
          </a:p>
          <a:p>
            <a:endParaRPr lang="ru-RU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Ветеринарная фармация; Ветеринарная санитария и экспертиза –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2754  руб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продукции животного происхождения –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2228 руб.</a:t>
            </a:r>
          </a:p>
          <a:p>
            <a:endParaRPr lang="ru-RU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за обучение может производиться 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4 этапа (поквартально)</a:t>
            </a:r>
          </a:p>
        </p:txBody>
      </p:sp>
    </p:spTree>
    <p:extLst>
      <p:ext uri="{BB962C8B-B14F-4D97-AF65-F5344CB8AC3E}">
        <p14:creationId xmlns:p14="http://schemas.microsoft.com/office/powerpoint/2010/main" val="2422861270"/>
      </p:ext>
    </p:extLst>
  </p:cSld>
  <p:clrMapOvr>
    <a:masterClrMapping/>
  </p:clrMapOvr>
  <p:transition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9144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5"/>
          <p:cNvSpPr txBox="1">
            <a:spLocks noChangeArrowheads="1"/>
          </p:cNvSpPr>
          <p:nvPr/>
        </p:nvSpPr>
        <p:spPr bwMode="auto">
          <a:xfrm>
            <a:off x="-5862" y="195486"/>
            <a:ext cx="91440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2000" b="1" dirty="0">
              <a:latin typeface="Georgia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5000" b="1" u="sng" dirty="0">
                <a:latin typeface="Georgia" pitchFamily="18" charset="0"/>
              </a:rPr>
              <a:t>НАШИ КОНТАКТЫ: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000" b="1" dirty="0">
              <a:latin typeface="Georgia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b="1" dirty="0">
                <a:latin typeface="Georgia" pitchFamily="18" charset="0"/>
              </a:rPr>
              <a:t>210026, г. Витебск,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b="1" dirty="0">
                <a:latin typeface="Georgia" pitchFamily="18" charset="0"/>
              </a:rPr>
              <a:t>ул. 1-я Доватора, 7/11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www.vsavm.by</a:t>
            </a:r>
          </a:p>
        </p:txBody>
      </p:sp>
    </p:spTree>
  </p:cSld>
  <p:clrMapOvr>
    <a:masterClrMapping/>
  </p:clrMapOvr>
  <p:transition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9144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5"/>
          <p:cNvSpPr txBox="1">
            <a:spLocks noChangeArrowheads="1"/>
          </p:cNvSpPr>
          <p:nvPr/>
        </p:nvSpPr>
        <p:spPr bwMode="auto">
          <a:xfrm>
            <a:off x="19897" y="0"/>
            <a:ext cx="9144000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3500" b="1" dirty="0">
                <a:latin typeface="Georgia" panose="02040502050405020303" pitchFamily="18" charset="0"/>
                <a:cs typeface="Times New Roman" panose="02020603050405020304" pitchFamily="18" charset="0"/>
              </a:rPr>
              <a:t>Приемная комиссия находится по адресу: ул. Доватора, 3 б (учебно-лабораторный корпус УО ВГАВМ),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3500" b="1" dirty="0">
                <a:latin typeface="Georgia" panose="02040502050405020303" pitchFamily="18" charset="0"/>
                <a:cs typeface="Times New Roman" panose="02020603050405020304" pitchFamily="18" charset="0"/>
              </a:rPr>
              <a:t>1-й этаж, ауд. № 16.</a:t>
            </a:r>
            <a:endParaRPr lang="ru-RU" altLang="ru-RU" sz="35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u-RU" sz="20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3500" b="1" dirty="0">
                <a:latin typeface="Georgia" panose="02040502050405020303" pitchFamily="18" charset="0"/>
                <a:cs typeface="Times New Roman" panose="02020603050405020304" pitchFamily="18" charset="0"/>
              </a:rPr>
              <a:t>Телефоны приемной комиссии: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+375 (212) 33-16-29, 33-16-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ru-RU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33-16-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ru-RU" altLang="ru-RU" sz="4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500" b="1" dirty="0">
              <a:solidFill>
                <a:srgbClr val="FF0000"/>
              </a:solidFill>
              <a:latin typeface="Georgia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e-mail:</a:t>
            </a:r>
            <a:r>
              <a:rPr lang="ru-RU" altLang="ru-RU" sz="40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altLang="ru-RU" sz="4000" b="1" dirty="0">
                <a:latin typeface="Georgia" pitchFamily="18" charset="0"/>
              </a:rPr>
              <a:t>pk_vgavm@vsavm.by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40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4000" dirty="0"/>
              <a:t> </a:t>
            </a:r>
            <a:r>
              <a:rPr lang="en-US" altLang="ru-RU" sz="4000" b="1" dirty="0">
                <a:latin typeface="Georgia" pitchFamily="18" charset="0"/>
              </a:rPr>
              <a:t>      vgavm@vsavm.by</a:t>
            </a:r>
          </a:p>
        </p:txBody>
      </p:sp>
    </p:spTree>
    <p:extLst>
      <p:ext uri="{BB962C8B-B14F-4D97-AF65-F5344CB8AC3E}">
        <p14:creationId xmlns:p14="http://schemas.microsoft.com/office/powerpoint/2010/main" val="4156601441"/>
      </p:ext>
    </p:extLst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5" descr="волны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5475"/>
            <a:ext cx="91598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endParaRPr lang="ru-RU" altLang="ru-RU" sz="1500" b="1" dirty="0">
              <a:latin typeface="Georgia" pitchFamily="18" charset="0"/>
            </a:endParaRPr>
          </a:p>
          <a:p>
            <a:pPr algn="ctr">
              <a:buFont typeface="Arial" charset="0"/>
              <a:buNone/>
              <a:defRPr/>
            </a:pPr>
            <a:endParaRPr lang="ru-RU" altLang="ru-RU" sz="1500" b="1" dirty="0">
              <a:latin typeface="Georgia" pitchFamily="18" charset="0"/>
            </a:endParaRPr>
          </a:p>
          <a:p>
            <a:pPr algn="ctr">
              <a:buFont typeface="Arial" charset="0"/>
              <a:buNone/>
              <a:defRPr/>
            </a:pP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ФАКУЛЬТЕТ ВЕТЕРИНАРНОЙ МЕДИЦИНЫ</a:t>
            </a:r>
          </a:p>
        </p:txBody>
      </p:sp>
      <p:pic>
        <p:nvPicPr>
          <p:cNvPr id="1229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066925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606479"/>
      </p:ext>
    </p:extLst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 descr="волны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5475"/>
            <a:ext cx="91598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0" y="-26988"/>
            <a:ext cx="9178925" cy="492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«Медицина охраняет </a:t>
            </a:r>
          </a:p>
          <a:p>
            <a:pPr eaLnBrk="1" hangingPunct="1">
              <a:defRPr/>
            </a:pPr>
            <a:r>
              <a:rPr lang="ru-RU" altLang="ru-RU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человека, ветеринарная медицина оберегает человечество»</a:t>
            </a:r>
          </a:p>
          <a:p>
            <a:pPr algn="ctr" eaLnBrk="1" hangingPunct="1">
              <a:defRPr/>
            </a:pPr>
            <a:endParaRPr lang="ru-RU" altLang="ru-RU" sz="5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ru-RU" sz="1500" dirty="0">
              <a:latin typeface="Georgia" panose="02040502050405020303" pitchFamily="18" charset="0"/>
            </a:endParaRPr>
          </a:p>
          <a:p>
            <a:pPr eaLnBrk="1" hangingPunct="1">
              <a:defRPr/>
            </a:pPr>
            <a:r>
              <a:rPr lang="ru-RU" sz="2500" dirty="0">
                <a:latin typeface="Georgia" panose="02040502050405020303" pitchFamily="18" charset="0"/>
              </a:rPr>
              <a:t>Русский учёный-ветеринар, основоположник военно-полевой ветеринарной хирургии в России, магистр ветеринарных наук, прозаик, публицист, тайный советник.</a:t>
            </a:r>
          </a:p>
          <a:p>
            <a:pPr algn="ctr" eaLnBrk="1" hangingPunct="1">
              <a:defRPr/>
            </a:pPr>
            <a:endParaRPr lang="ru-RU" alt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ru-RU" alt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Сергей Степанович Евсеенко </a:t>
            </a:r>
            <a:r>
              <a:rPr lang="ru-RU" alt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(1884 г.) </a:t>
            </a:r>
            <a:endParaRPr lang="ru-RU" alt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0"/>
            <a:ext cx="20574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5" descr="волны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5475"/>
            <a:ext cx="91598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0"/>
            <a:ext cx="9144000" cy="502002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Font typeface="Arial" charset="0"/>
              <a:buNone/>
              <a:defRPr/>
            </a:pPr>
            <a:endParaRPr lang="ru-RU" altLang="ru-RU" sz="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ВЕТЕРИНАРНАЯ МЕДИЦИНА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endParaRPr lang="ru-RU" altLang="ru-RU" sz="10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2800" b="1" dirty="0">
                <a:latin typeface="Georgia" panose="02040502050405020303" pitchFamily="18" charset="0"/>
                <a:cs typeface="Arial" panose="020B0604020202020204" pitchFamily="34" charset="0"/>
              </a:rPr>
              <a:t>    </a:t>
            </a:r>
            <a:r>
              <a:rPr lang="ru-RU" altLang="ru-RU" sz="2400" b="1" dirty="0">
                <a:latin typeface="Georgia" panose="02040502050405020303" pitchFamily="18" charset="0"/>
                <a:cs typeface="Arial" panose="020B0604020202020204" pitchFamily="34" charset="0"/>
              </a:rPr>
              <a:t>область научных знаний и практической деятельности, направленных на борьбу с болезнями животных, охрану людей от болезней общих для животных и человека, выпуск доброкачественной и безопасной в санитарном отношении продукции и решение ветеринарно-санитарных проблем защиты окружающей среды.</a:t>
            </a:r>
          </a:p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(Срок обучения 5 лет)</a:t>
            </a:r>
          </a:p>
        </p:txBody>
      </p: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5" descr="волны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5475"/>
            <a:ext cx="91598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555625"/>
          </a:xfrm>
        </p:spPr>
        <p:txBody>
          <a:bodyPr/>
          <a:lstStyle/>
          <a:p>
            <a:r>
              <a:rPr lang="ru-RU" altLang="ru-RU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Специализации:</a:t>
            </a:r>
          </a:p>
        </p:txBody>
      </p:sp>
      <p:sp>
        <p:nvSpPr>
          <p:cNvPr id="15364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915566"/>
            <a:ext cx="9144000" cy="4227934"/>
          </a:xfrm>
        </p:spPr>
        <p:txBody>
          <a:bodyPr/>
          <a:lstStyle/>
          <a:p>
            <a:pPr>
              <a:buBlip>
                <a:blip r:embed="rId3"/>
              </a:buBlip>
            </a:pPr>
            <a:r>
              <a:rPr lang="ru-RU" altLang="ru-RU" sz="2400" b="1" dirty="0">
                <a:latin typeface="Georgia" panose="02040502050405020303" pitchFamily="18" charset="0"/>
                <a:cs typeface="Arial" charset="0"/>
              </a:rPr>
              <a:t>Болезни мелких животных.</a:t>
            </a:r>
          </a:p>
          <a:p>
            <a:pPr marL="0" indent="0">
              <a:buNone/>
            </a:pPr>
            <a:endParaRPr lang="ru-RU" altLang="ru-RU" sz="2400" b="1" dirty="0">
              <a:latin typeface="Georgia" panose="02040502050405020303" pitchFamily="18" charset="0"/>
              <a:cs typeface="Arial" charset="0"/>
            </a:endParaRPr>
          </a:p>
          <a:p>
            <a:pPr>
              <a:buBlip>
                <a:blip r:embed="rId3"/>
              </a:buBlip>
            </a:pPr>
            <a:r>
              <a:rPr lang="ru-RU" altLang="ru-RU" sz="2400" b="1" dirty="0">
                <a:latin typeface="Georgia" panose="02040502050405020303" pitchFamily="18" charset="0"/>
                <a:cs typeface="Arial" charset="0"/>
              </a:rPr>
              <a:t>Гинекология и биотехнология размножения животных. </a:t>
            </a:r>
          </a:p>
          <a:p>
            <a:pPr marL="0" indent="0">
              <a:buNone/>
            </a:pPr>
            <a:endParaRPr lang="ru-RU" altLang="ru-RU" sz="2400" b="1" dirty="0">
              <a:latin typeface="Georgia" panose="02040502050405020303" pitchFamily="18" charset="0"/>
              <a:cs typeface="Arial" charset="0"/>
            </a:endParaRPr>
          </a:p>
          <a:p>
            <a:pPr>
              <a:buBlip>
                <a:blip r:embed="rId3"/>
              </a:buBlip>
            </a:pPr>
            <a:r>
              <a:rPr lang="ru-RU" altLang="ru-RU" sz="2400" b="1" dirty="0">
                <a:latin typeface="Georgia" panose="02040502050405020303" pitchFamily="18" charset="0"/>
                <a:cs typeface="Arial" charset="0"/>
              </a:rPr>
              <a:t>Ветеринария непродуктивных животных. </a:t>
            </a:r>
            <a:endParaRPr lang="ru-RU" altLang="ru-RU" dirty="0"/>
          </a:p>
          <a:p>
            <a:pPr>
              <a:buFont typeface="Arial" charset="0"/>
              <a:buNone/>
            </a:pPr>
            <a:endParaRPr lang="ru-RU" altLang="ru-RU" dirty="0"/>
          </a:p>
        </p:txBody>
      </p: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5" descr="волны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5475"/>
            <a:ext cx="91598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>
              <a:defRPr/>
            </a:pPr>
            <a:r>
              <a:rPr lang="ru-RU" altLang="ru-RU" sz="2400" b="1" dirty="0">
                <a:latin typeface="Georgia" panose="02040502050405020303" pitchFamily="18" charset="0"/>
                <a:cs typeface="Arial" panose="020B0604020202020204" pitchFamily="34" charset="0"/>
              </a:rPr>
              <a:t>Высшее образование по специальности </a:t>
            </a:r>
            <a:br>
              <a:rPr lang="ru-RU" altLang="ru-RU" sz="2400" b="1" dirty="0"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ru-RU" altLang="ru-RU" sz="2400" b="1" dirty="0">
                <a:latin typeface="Georgia" panose="02040502050405020303" pitchFamily="18" charset="0"/>
                <a:cs typeface="Arial" panose="020B0604020202020204" pitchFamily="34" charset="0"/>
              </a:rPr>
              <a:t>ветеринарная медицина в Республике Беларусь в основном обеспечивает </a:t>
            </a:r>
            <a:br>
              <a:rPr lang="ru-RU" altLang="ru-RU" sz="2400" b="1" dirty="0"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ru-RU" altLang="ru-RU" sz="2400" b="1" dirty="0">
                <a:latin typeface="Georgia" panose="02040502050405020303" pitchFamily="18" charset="0"/>
                <a:cs typeface="Arial" panose="020B0604020202020204" pitchFamily="34" charset="0"/>
              </a:rPr>
              <a:t>факультет ветеринарной медицины: </a:t>
            </a:r>
            <a:br>
              <a:rPr lang="ru-RU" altLang="ru-RU" sz="2400" b="1" dirty="0">
                <a:latin typeface="Georgia" panose="02040502050405020303" pitchFamily="18" charset="0"/>
              </a:rPr>
            </a:br>
            <a:br>
              <a:rPr lang="ru-RU" altLang="ru-RU" sz="2400" b="1" dirty="0">
                <a:latin typeface="Georgia" panose="02040502050405020303" pitchFamily="18" charset="0"/>
              </a:rPr>
            </a:br>
            <a:br>
              <a:rPr lang="ru-RU" altLang="ru-RU" sz="2400" b="1" dirty="0">
                <a:solidFill>
                  <a:srgbClr val="000099"/>
                </a:solidFill>
                <a:latin typeface="Georgia" panose="02040502050405020303" pitchFamily="18" charset="0"/>
              </a:rPr>
            </a:b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Более 95% практикующих </a:t>
            </a:r>
            <a:b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врачей ветеринарной медицины</a:t>
            </a:r>
            <a:br>
              <a:rPr lang="ru-RU" alt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ru-RU" alt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3157</TotalTime>
  <Words>878</Words>
  <Application>Microsoft Office PowerPoint</Application>
  <PresentationFormat>Экран (16:9)</PresentationFormat>
  <Paragraphs>129</Paragraphs>
  <Slides>44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Arial</vt:lpstr>
      <vt:lpstr>Calibri</vt:lpstr>
      <vt:lpstr>Georgia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Специализации:</vt:lpstr>
      <vt:lpstr>Высшее образование по специальности  ветеринарная медицина в Республике Беларусь в основном обеспечивает  факультет ветеринарной медицины:    Более 95% практикующих  врачей ветеринарной медицины  </vt:lpstr>
      <vt:lpstr>Презентация PowerPoint</vt:lpstr>
      <vt:lpstr>  Производство продукции животного происхождения – с присвоением квалификации «Технолог»  (Срок обучения 4 года)    Это наука о производстве продукции животноводства. Современный технолог владеет знаниями биологических особенностей, кормления, содержания, разведения сельскохозяйственных животных, современными технологиями производства продукции животноводства.  </vt:lpstr>
      <vt:lpstr>Презентация PowerPoint</vt:lpstr>
      <vt:lpstr>ВЕТЕРИНАРНАЯ ФАРМАЦИЯ – отрасль научных знаний и практической деятельности, обеспечивающая технологии разработки, изготовления, стандартизации, хранения  лекарственных средств, а также аптечные технологии и организацию лекарственного обеспечения в ветеринарии. </vt:lpstr>
      <vt:lpstr>Презентация PowerPoint</vt:lpstr>
      <vt:lpstr>Презентация PowerPoint</vt:lpstr>
      <vt:lpstr>За время обучения студенты академии могут</vt:lpstr>
      <vt:lpstr> Бесплатно получить водительское удостоверение категории В</vt:lpstr>
      <vt:lpstr>Пройти производственную практику  в странах СНГ</vt:lpstr>
      <vt:lpstr>Изучить курс  «Собаководство с основами кинологии»</vt:lpstr>
      <vt:lpstr>Заниматься в спортивных секциях по 18 видам спорта, танцевальных и вокальных кружках</vt:lpstr>
      <vt:lpstr>Стать участниками студенческих строительных отрядов и провести лето в России на побережье Черного моря.</vt:lpstr>
      <vt:lpstr>Всем студентам предоставляется ОБЩЕЖИТИЕ!!!</vt:lpstr>
      <vt:lpstr>Презентация PowerPoint</vt:lpstr>
      <vt:lpstr>Пройти обучение в магистратуре, аспирантуре, стать сотрудником НИИ, стать преподавателем учреждения высшего или среднего специального образования</vt:lpstr>
      <vt:lpstr>Презентация PowerPoint</vt:lpstr>
      <vt:lpstr>Работать в ветеринарных клиниках </vt:lpstr>
      <vt:lpstr>Охранять Республику Беларусь от заноса опасных болезней</vt:lpstr>
      <vt:lpstr>Лечить экзотических животных и рыб </vt:lpstr>
      <vt:lpstr>Контролировать качество  продукции</vt:lpstr>
      <vt:lpstr>Заниматься изобретением биологических препаратов</vt:lpstr>
      <vt:lpstr>Проводить своевременную диагностику болезней животных</vt:lpstr>
      <vt:lpstr>Разбираться в ветеринарной фармакологии</vt:lpstr>
      <vt:lpstr>Наши выпускники знают как правильно кормить и содержать животных </vt:lpstr>
      <vt:lpstr>А так же работать в качестве  специалистов на:</vt:lpstr>
      <vt:lpstr>Презентация PowerPoint</vt:lpstr>
      <vt:lpstr>Презентация PowerPoint</vt:lpstr>
      <vt:lpstr>Презентация PowerPoint</vt:lpstr>
      <vt:lpstr>Презентация PowerPoint</vt:lpstr>
      <vt:lpstr>Без вступительных испытаний зачисляются поступающие в соответствии с договором  о целевой подготовке специалиста с высшим образованием </vt:lpstr>
      <vt:lpstr>Лица, прошедшие обучение в профессиональных классах (группах) аграрной направленности зачисляются на бюджетную форму обучения БЕЗ ВСТУПИТЕЛЬНЫХ ИСПЫТАНИЙ – по собеседованию (при наличии в документе об образовании отметок не ниже 6 (шести) баллов по биологии и химии и поступления на условиях целевой подготовке).  </vt:lpstr>
      <vt:lpstr>Важно! Возможно поступление выпускников без вступительных испытаний при заключении договора о целевой подготовке специалиста, а при непрохождении по конкурсу – поступление на общих основаниях на внеконкурсной основе.</vt:lpstr>
      <vt:lpstr>Презентация PowerPoint</vt:lpstr>
      <vt:lpstr>Презентация PowerPoint</vt:lpstr>
      <vt:lpstr>Презентация PowerPoint</vt:lpstr>
    </vt:vector>
  </TitlesOfParts>
  <Company>Организация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Татьянка</cp:lastModifiedBy>
  <cp:revision>360</cp:revision>
  <dcterms:created xsi:type="dcterms:W3CDTF">2017-03-21T06:22:27Z</dcterms:created>
  <dcterms:modified xsi:type="dcterms:W3CDTF">2025-02-28T11:15:02Z</dcterms:modified>
</cp:coreProperties>
</file>