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sldIdLst>
    <p:sldId id="264" r:id="rId2"/>
    <p:sldId id="266" r:id="rId3"/>
    <p:sldId id="315" r:id="rId4"/>
    <p:sldId id="316" r:id="rId5"/>
    <p:sldId id="276" r:id="rId6"/>
    <p:sldId id="308" r:id="rId7"/>
    <p:sldId id="270" r:id="rId8"/>
    <p:sldId id="287" r:id="rId9"/>
    <p:sldId id="309" r:id="rId10"/>
    <p:sldId id="310" r:id="rId11"/>
    <p:sldId id="311" r:id="rId12"/>
    <p:sldId id="312" r:id="rId13"/>
    <p:sldId id="313" r:id="rId14"/>
    <p:sldId id="314" r:id="rId15"/>
    <p:sldId id="278" r:id="rId16"/>
    <p:sldId id="269" r:id="rId17"/>
    <p:sldId id="282" r:id="rId18"/>
    <p:sldId id="271" r:id="rId19"/>
    <p:sldId id="284" r:id="rId20"/>
    <p:sldId id="274" r:id="rId2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5072E4-9FB1-4820-BD35-800D6165C690}">
          <p14:sldIdLst>
            <p14:sldId id="264"/>
            <p14:sldId id="266"/>
            <p14:sldId id="315"/>
            <p14:sldId id="316"/>
            <p14:sldId id="276"/>
            <p14:sldId id="308"/>
            <p14:sldId id="270"/>
            <p14:sldId id="287"/>
            <p14:sldId id="309"/>
            <p14:sldId id="310"/>
            <p14:sldId id="311"/>
            <p14:sldId id="312"/>
            <p14:sldId id="313"/>
            <p14:sldId id="314"/>
            <p14:sldId id="278"/>
            <p14:sldId id="269"/>
            <p14:sldId id="282"/>
            <p14:sldId id="271"/>
            <p14:sldId id="284"/>
            <p14:sldId id="274"/>
          </p14:sldIdLst>
        </p14:section>
        <p14:section name="Раздел без заголовка" id="{A02120C5-4E40-4B43-82A2-2166D457957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  <a:srgbClr val="005DA2"/>
    <a:srgbClr val="EEEEEE"/>
    <a:srgbClr val="EAEAEA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>
      <p:cViewPr varScale="1">
        <p:scale>
          <a:sx n="114" d="100"/>
          <a:sy n="114" d="100"/>
        </p:scale>
        <p:origin x="12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905000"/>
            <a:ext cx="6400800" cy="1524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1A86CB-C16F-42A5-8573-77A377051F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BB614-8409-4884-BF24-133707DD27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7145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00200" y="381000"/>
            <a:ext cx="49911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0AA60-4C91-40FB-9D99-2CC85892C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2BBC3-DF2B-46F7-8BF5-BA639CAD39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B8577-9431-44EA-A7DB-E4CEAB8B6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35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35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58528-806C-42FE-A9BA-4E74166EA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1FEB2-BA93-42E5-9F97-BFCD92D4A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60D5C-35FD-451A-A910-BE212E3E8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3DB68-C0B2-41FC-B925-D28FEFF94D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E4FE6-0B05-4D9B-8C00-72877984A9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FAB83-C6C9-4D56-8645-D9EA2234E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6858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A5F360-40B5-4487-B71A-EE67A9289F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g"/><Relationship Id="rId10" Type="http://schemas.openxmlformats.org/officeDocument/2006/relationships/image" Target="../media/image23.jpeg"/><Relationship Id="rId4" Type="http://schemas.openxmlformats.org/officeDocument/2006/relationships/image" Target="../media/image4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rshanskiyeya\Desktop\A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9512" y="2089438"/>
            <a:ext cx="553998" cy="465193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270"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ru-RU" b="1" spc="200" dirty="0">
                <a:solidFill>
                  <a:srgbClr val="005DA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Педагогический факультет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58709"/>
            <a:ext cx="7200800" cy="557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60D8D2-5C1F-4301-8755-D97197DE021C}"/>
              </a:ext>
            </a:extLst>
          </p:cNvPr>
          <p:cNvSpPr txBox="1"/>
          <p:nvPr/>
        </p:nvSpPr>
        <p:spPr>
          <a:xfrm>
            <a:off x="1317658" y="1412776"/>
            <a:ext cx="2678279" cy="2308324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effectLst>
            <a:glow rad="901700">
              <a:schemeClr val="bg1">
                <a:alpha val="84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5DA2"/>
                </a:solidFill>
                <a:latin typeface="+mj-lt"/>
              </a:rPr>
              <a:t>Адрес: 210026, г. Витебск,</a:t>
            </a:r>
            <a:br>
              <a:rPr lang="ru-RU" sz="1600" b="1" dirty="0">
                <a:solidFill>
                  <a:srgbClr val="005DA2"/>
                </a:solidFill>
                <a:latin typeface="+mj-lt"/>
              </a:rPr>
            </a:br>
            <a:r>
              <a:rPr lang="ru-RU" sz="1600" b="1" dirty="0">
                <a:solidFill>
                  <a:srgbClr val="005DA2"/>
                </a:solidFill>
                <a:latin typeface="+mj-lt"/>
              </a:rPr>
              <a:t>ул. Чехова, 11/44.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5DA2"/>
                </a:solidFill>
                <a:latin typeface="+mj-lt"/>
              </a:rPr>
              <a:t>Дневная форма обучения:</a:t>
            </a:r>
            <a:br>
              <a:rPr lang="ru-RU" sz="1600" b="1" dirty="0">
                <a:solidFill>
                  <a:srgbClr val="005DA2"/>
                </a:solidFill>
                <a:latin typeface="+mj-lt"/>
              </a:rPr>
            </a:br>
            <a:r>
              <a:rPr lang="ru-RU" sz="1600" b="1" dirty="0">
                <a:solidFill>
                  <a:srgbClr val="005DA2"/>
                </a:solidFill>
                <a:latin typeface="+mj-lt"/>
              </a:rPr>
              <a:t>26-25-19</a:t>
            </a:r>
            <a:br>
              <a:rPr lang="ru-RU" sz="1600" b="1" dirty="0">
                <a:solidFill>
                  <a:srgbClr val="005DA2"/>
                </a:solidFill>
                <a:latin typeface="+mj-lt"/>
              </a:rPr>
            </a:br>
            <a:r>
              <a:rPr lang="ru-RU" sz="1600" b="1" dirty="0">
                <a:solidFill>
                  <a:srgbClr val="005DA2"/>
                </a:solidFill>
                <a:latin typeface="+mj-lt"/>
              </a:rPr>
              <a:t>Заочная форма обучения:</a:t>
            </a:r>
            <a:br>
              <a:rPr lang="ru-RU" sz="1600" b="1" dirty="0">
                <a:solidFill>
                  <a:srgbClr val="005DA2"/>
                </a:solidFill>
                <a:latin typeface="+mj-lt"/>
              </a:rPr>
            </a:br>
            <a:r>
              <a:rPr lang="ru-RU" sz="1600" b="1" dirty="0">
                <a:solidFill>
                  <a:srgbClr val="005DA2"/>
                </a:solidFill>
                <a:latin typeface="+mj-lt"/>
              </a:rPr>
              <a:t>26-25-16</a:t>
            </a:r>
            <a:br>
              <a:rPr lang="ru-RU" sz="1600" b="1" dirty="0">
                <a:solidFill>
                  <a:srgbClr val="005DA2"/>
                </a:solidFill>
                <a:latin typeface="+mj-lt"/>
              </a:rPr>
            </a:br>
            <a:r>
              <a:rPr lang="ru-RU" sz="1600" b="1" dirty="0">
                <a:solidFill>
                  <a:srgbClr val="005DA2"/>
                </a:solidFill>
                <a:latin typeface="+mj-lt"/>
              </a:rPr>
              <a:t>Тел.: </a:t>
            </a:r>
            <a:r>
              <a:rPr lang="ru-RU" sz="1600" b="1" dirty="0" err="1">
                <a:solidFill>
                  <a:srgbClr val="005DA2"/>
                </a:solidFill>
                <a:latin typeface="+mj-lt"/>
              </a:rPr>
              <a:t>мтс</a:t>
            </a:r>
            <a:r>
              <a:rPr lang="ru-RU" sz="1600" b="1" dirty="0">
                <a:solidFill>
                  <a:srgbClr val="005DA2"/>
                </a:solidFill>
                <a:latin typeface="+mj-lt"/>
              </a:rPr>
              <a:t> +375 33 317 95 03</a:t>
            </a:r>
            <a:br>
              <a:rPr lang="ru-RU" sz="1600" b="1" dirty="0">
                <a:solidFill>
                  <a:srgbClr val="005DA2"/>
                </a:solidFill>
                <a:latin typeface="+mj-lt"/>
              </a:rPr>
            </a:br>
            <a:r>
              <a:rPr lang="ru-RU" sz="1600" b="1" dirty="0">
                <a:solidFill>
                  <a:srgbClr val="005DA2"/>
                </a:solidFill>
                <a:latin typeface="+mj-lt"/>
              </a:rPr>
              <a:t>E-</a:t>
            </a:r>
            <a:r>
              <a:rPr lang="ru-RU" sz="1600" b="1" dirty="0" err="1">
                <a:solidFill>
                  <a:srgbClr val="005DA2"/>
                </a:solidFill>
                <a:latin typeface="+mj-lt"/>
              </a:rPr>
              <a:t>mail</a:t>
            </a:r>
            <a:r>
              <a:rPr lang="ru-RU" sz="1600" b="1" dirty="0">
                <a:solidFill>
                  <a:srgbClr val="005DA2"/>
                </a:solidFill>
                <a:latin typeface="+mj-lt"/>
              </a:rPr>
              <a:t>: </a:t>
            </a:r>
            <a:r>
              <a:rPr lang="en-US" sz="1600" b="1" dirty="0">
                <a:solidFill>
                  <a:srgbClr val="005DA2"/>
                </a:solidFill>
                <a:latin typeface="+mj-lt"/>
              </a:rPr>
              <a:t>pf@vsu.by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5DA2"/>
                </a:solidFill>
                <a:latin typeface="+mj-lt"/>
              </a:rPr>
              <a:t>Сайт: </a:t>
            </a:r>
            <a:r>
              <a:rPr lang="en-US" sz="1600" b="1" dirty="0">
                <a:solidFill>
                  <a:srgbClr val="005DA2"/>
                </a:solidFill>
                <a:latin typeface="+mj-lt"/>
              </a:rPr>
              <a:t>vsu.by</a:t>
            </a:r>
            <a:endParaRPr lang="ru-RU" sz="1600" b="1" dirty="0">
              <a:solidFill>
                <a:srgbClr val="005DA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60D8D2-5C1F-4301-8755-D97197DE021C}"/>
              </a:ext>
            </a:extLst>
          </p:cNvPr>
          <p:cNvSpPr txBox="1"/>
          <p:nvPr/>
        </p:nvSpPr>
        <p:spPr>
          <a:xfrm>
            <a:off x="7754897" y="5838625"/>
            <a:ext cx="806383" cy="830997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effectLst>
            <a:glow rad="901700">
              <a:schemeClr val="bg1">
                <a:alpha val="84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5DA2"/>
              </a:solidFill>
              <a:latin typeface="+mj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5DA2"/>
              </a:solidFill>
              <a:latin typeface="+mj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5DA2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031" y="5611506"/>
            <a:ext cx="284952" cy="28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422368-6026-4AF8-B11F-8F8A4E6AE0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" y="1258709"/>
            <a:ext cx="982375" cy="956233"/>
          </a:xfrm>
          <a:prstGeom prst="ellipse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29D19A-9154-4B40-B771-2A779434F3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905" y="5922164"/>
            <a:ext cx="819205" cy="819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2"/>
    </mc:Choice>
    <mc:Fallback>
      <p:transition spd="slow" advTm="608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3C139-59F2-44D3-8BC4-BC4DD891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D96473-89FA-466D-918B-CE01C63B9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8839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21"/>
    </mc:Choice>
    <mc:Fallback>
      <p:transition spd="slow" advTm="962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49ABC-3D93-40CC-9187-90511451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2F7770-20D3-435D-A276-9CAFAE4D9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4747"/>
          </a:xfrm>
        </p:spPr>
      </p:pic>
    </p:spTree>
    <p:extLst>
      <p:ext uri="{BB962C8B-B14F-4D97-AF65-F5344CB8AC3E}">
        <p14:creationId xmlns:p14="http://schemas.microsoft.com/office/powerpoint/2010/main" val="246589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53"/>
    </mc:Choice>
    <mc:Fallback>
      <p:transition spd="slow" advTm="1085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60D1C-ADE0-424E-9D8C-3159C0B0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3E21AA-DC5A-4C6D-8375-4021391B8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4"/>
            <a:ext cx="9144000" cy="6870538"/>
          </a:xfrm>
        </p:spPr>
      </p:pic>
    </p:spTree>
    <p:extLst>
      <p:ext uri="{BB962C8B-B14F-4D97-AF65-F5344CB8AC3E}">
        <p14:creationId xmlns:p14="http://schemas.microsoft.com/office/powerpoint/2010/main" val="402529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26"/>
    </mc:Choice>
    <mc:Fallback>
      <p:transition spd="slow" advTm="942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88BAC-E0C5-429F-8EA0-65D5CF51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42B0DD-3C89-4314-9A69-E022AAC14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2667"/>
          </a:xfrm>
        </p:spPr>
      </p:pic>
    </p:spTree>
    <p:extLst>
      <p:ext uri="{BB962C8B-B14F-4D97-AF65-F5344CB8AC3E}">
        <p14:creationId xmlns:p14="http://schemas.microsoft.com/office/powerpoint/2010/main" val="140109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45"/>
    </mc:Choice>
    <mc:Fallback>
      <p:transition spd="slow" advTm="1024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9376-2E29-419F-9CE8-960EEFF2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90E4A0-476F-46AB-B875-2FDCA377E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8973"/>
          </a:xfrm>
        </p:spPr>
      </p:pic>
    </p:spTree>
    <p:extLst>
      <p:ext uri="{BB962C8B-B14F-4D97-AF65-F5344CB8AC3E}">
        <p14:creationId xmlns:p14="http://schemas.microsoft.com/office/powerpoint/2010/main" val="211093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45"/>
    </mc:Choice>
    <mc:Fallback>
      <p:transition spd="slow" advTm="984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rshanskiyeya\Desktop\A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9512" y="2089438"/>
            <a:ext cx="553998" cy="465193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270"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ru-RU" b="1" spc="200" dirty="0">
                <a:solidFill>
                  <a:srgbClr val="005DA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Педагогический факультет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0D8D2-5C1F-4301-8755-D97197DE021C}"/>
              </a:ext>
            </a:extLst>
          </p:cNvPr>
          <p:cNvSpPr txBox="1"/>
          <p:nvPr/>
        </p:nvSpPr>
        <p:spPr>
          <a:xfrm>
            <a:off x="1897558" y="1258709"/>
            <a:ext cx="6532947" cy="523220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effectLst>
            <a:glow rad="901700">
              <a:schemeClr val="bg1">
                <a:alpha val="84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5DA2"/>
                </a:solidFill>
                <a:latin typeface="+mn-lt"/>
              </a:rPr>
              <a:t>Кафедры педагогического факультета</a:t>
            </a:r>
            <a:endParaRPr lang="x-none" sz="2800" b="1" dirty="0">
              <a:solidFill>
                <a:srgbClr val="005DA2"/>
              </a:solidFill>
              <a:latin typeface="+mn-lt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B323F8B-B4C6-440D-B0A5-8F9A184EF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" b="17081"/>
          <a:stretch/>
        </p:blipFill>
        <p:spPr>
          <a:xfrm>
            <a:off x="4067944" y="2767789"/>
            <a:ext cx="2348372" cy="3066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37BFF46-6511-4292-9FB8-912F4C118F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/>
          <a:stretch/>
        </p:blipFill>
        <p:spPr>
          <a:xfrm>
            <a:off x="6760011" y="2817296"/>
            <a:ext cx="2160240" cy="300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3FB9530-74DF-462B-B9EA-F5AD6B83967A}"/>
              </a:ext>
            </a:extLst>
          </p:cNvPr>
          <p:cNvSpPr/>
          <p:nvPr/>
        </p:nvSpPr>
        <p:spPr>
          <a:xfrm>
            <a:off x="3131840" y="5934822"/>
            <a:ext cx="406438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  <a:t>Заведующий кафедрой</a:t>
            </a:r>
            <a:b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</a:b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  <a:t>КАРТАШЕВ СЕРГЕЙ АНДРЕЕВИЧ</a:t>
            </a:r>
            <a:b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</a:b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  <a:t>кандидат педагогических наук, доцент</a:t>
            </a:r>
            <a:endParaRPr kumimoji="0" lang="x-none" sz="1050" b="1" i="0" u="none" strike="noStrike" kern="0" cap="none" spc="0" normalizeH="0" baseline="0" noProof="0" dirty="0">
              <a:ln>
                <a:noFill/>
              </a:ln>
              <a:solidFill>
                <a:srgbClr val="005DA2"/>
              </a:solidFill>
              <a:effectLst/>
              <a:uLnTx/>
              <a:uFillTx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18EB4A0-13F4-4620-BF14-19965AA0636A}"/>
              </a:ext>
            </a:extLst>
          </p:cNvPr>
          <p:cNvSpPr/>
          <p:nvPr/>
        </p:nvSpPr>
        <p:spPr>
          <a:xfrm>
            <a:off x="6219951" y="5933527"/>
            <a:ext cx="324036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  <a:t>Заведующий кафедрой</a:t>
            </a:r>
            <a:b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</a:b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  <a:t>БУМАЖЕНКО НАТАЛЬЯ ИВАНОВНА</a:t>
            </a:r>
            <a:b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</a:b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  <a:t>кандидат педагогических наук, доцент</a:t>
            </a:r>
            <a:endParaRPr kumimoji="0" lang="x-none" sz="1050" b="1" i="0" u="none" strike="noStrike" kern="0" cap="none" spc="0" normalizeH="0" baseline="0" noProof="0" dirty="0">
              <a:ln>
                <a:noFill/>
              </a:ln>
              <a:solidFill>
                <a:srgbClr val="005DA2"/>
              </a:solidFill>
              <a:effectLst/>
              <a:uLnTx/>
              <a:uFillTx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FBCE7D1-AD88-4FE8-89D4-2DF01D8FDDD7}"/>
              </a:ext>
            </a:extLst>
          </p:cNvPr>
          <p:cNvSpPr/>
          <p:nvPr/>
        </p:nvSpPr>
        <p:spPr>
          <a:xfrm>
            <a:off x="611561" y="5952924"/>
            <a:ext cx="37051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  <a:t>Заведующий кафедрой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cap="all" dirty="0">
                <a:solidFill>
                  <a:srgbClr val="005DA2"/>
                </a:solidFill>
                <a:latin typeface="+mn-lt"/>
              </a:rPr>
              <a:t>ЩЕПЕТКОВА НАТАЛЬЯ ВЛАДИМИРОВНА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  <a:t>кандидат </a:t>
            </a:r>
            <a:r>
              <a:rPr lang="ru-RU" sz="1000" b="1" kern="0" dirty="0" err="1">
                <a:solidFill>
                  <a:srgbClr val="005DA2"/>
                </a:solidFill>
              </a:rPr>
              <a:t>педагогиче</a:t>
            </a:r>
            <a:r>
              <a:rPr kumimoji="0" lang="ru-RU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  <a:t>ских</a:t>
            </a:r>
            <a:r>
              <a:rPr lang="ru-RU" sz="1000" b="1" kern="0" dirty="0">
                <a:solidFill>
                  <a:srgbClr val="005DA2"/>
                </a:solidFill>
              </a:rPr>
              <a:t>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  <a:t>наук</a:t>
            </a:r>
            <a:endParaRPr kumimoji="0" lang="x-none" sz="1000" b="1" i="0" u="none" strike="noStrike" kern="0" cap="none" spc="0" normalizeH="0" baseline="0" noProof="0" dirty="0">
              <a:ln>
                <a:noFill/>
              </a:ln>
              <a:solidFill>
                <a:srgbClr val="005DA2"/>
              </a:solidFill>
              <a:effectLst/>
              <a:uLnTx/>
              <a:uFillTx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1DB627-8B35-40EC-96AF-315A1A6A1E41}"/>
              </a:ext>
            </a:extLst>
          </p:cNvPr>
          <p:cNvSpPr txBox="1"/>
          <p:nvPr/>
        </p:nvSpPr>
        <p:spPr>
          <a:xfrm>
            <a:off x="1301724" y="1960290"/>
            <a:ext cx="2516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  <a:t>кафедра дошкольного и начального образования</a:t>
            </a:r>
            <a:endParaRPr kumimoji="0" lang="x-none" sz="1600" b="1" i="0" u="none" strike="noStrike" kern="0" cap="none" spc="0" normalizeH="0" baseline="0" noProof="0" dirty="0">
              <a:ln>
                <a:noFill/>
              </a:ln>
              <a:solidFill>
                <a:srgbClr val="005DA2"/>
              </a:solidFill>
              <a:effectLst/>
              <a:uLnTx/>
              <a:uFillTx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AE73F1-4781-484F-9085-354E9C828EE3}"/>
              </a:ext>
            </a:extLst>
          </p:cNvPr>
          <p:cNvSpPr txBox="1"/>
          <p:nvPr/>
        </p:nvSpPr>
        <p:spPr>
          <a:xfrm>
            <a:off x="4094375" y="1960290"/>
            <a:ext cx="204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  <a:t>кафедра музыки</a:t>
            </a:r>
            <a:endParaRPr kumimoji="0" lang="x-none" sz="1600" b="1" i="0" u="none" strike="noStrike" kern="0" cap="none" spc="0" normalizeH="0" baseline="0" noProof="0" dirty="0">
              <a:ln>
                <a:noFill/>
              </a:ln>
              <a:solidFill>
                <a:srgbClr val="005DA2"/>
              </a:solidFill>
              <a:effectLst/>
              <a:uLnTx/>
              <a:uFillTx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2035F8-AEAE-4345-9EF1-B3788F22DFF7}"/>
              </a:ext>
            </a:extLst>
          </p:cNvPr>
          <p:cNvSpPr txBox="1"/>
          <p:nvPr/>
        </p:nvSpPr>
        <p:spPr>
          <a:xfrm>
            <a:off x="6615995" y="192951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</a:rPr>
              <a:t>кафедра инклюзивного образования</a:t>
            </a:r>
            <a:endParaRPr kumimoji="0" lang="x-none" sz="1600" b="1" i="0" u="none" strike="noStrike" kern="0" cap="none" spc="0" normalizeH="0" baseline="0" noProof="0" dirty="0">
              <a:ln>
                <a:noFill/>
              </a:ln>
              <a:solidFill>
                <a:srgbClr val="005DA2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r="5744"/>
          <a:stretch/>
        </p:blipFill>
        <p:spPr bwMode="auto">
          <a:xfrm>
            <a:off x="1423801" y="2887865"/>
            <a:ext cx="2272359" cy="2796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B967FC2-1AE9-42A2-AA8B-59C24B245D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" y="1258709"/>
            <a:ext cx="982375" cy="9562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3749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92"/>
    </mc:Choice>
    <mc:Fallback>
      <p:transition spd="slow" advTm="999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rshanskiyeya\Desktop\A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3"/>
            <a:ext cx="9102357" cy="682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9512" y="2089438"/>
            <a:ext cx="553998" cy="465193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270"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ru-RU" b="1" spc="200" dirty="0">
                <a:solidFill>
                  <a:srgbClr val="005DA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Педагогический факультет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0D8D2-5C1F-4301-8755-D97197DE021C}"/>
              </a:ext>
            </a:extLst>
          </p:cNvPr>
          <p:cNvSpPr txBox="1"/>
          <p:nvPr/>
        </p:nvSpPr>
        <p:spPr>
          <a:xfrm>
            <a:off x="2482203" y="1306774"/>
            <a:ext cx="5184576" cy="954107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effectLst>
            <a:glow rad="901700">
              <a:schemeClr val="bg1">
                <a:alpha val="84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ln w="22225">
                  <a:noFill/>
                  <a:prstDash val="solid"/>
                </a:ln>
                <a:solidFill>
                  <a:srgbClr val="005DA2"/>
                </a:solidFill>
                <a:latin typeface="Calibri"/>
              </a:rPr>
              <a:t>Дошкольное образование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n w="22225">
                  <a:noFill/>
                  <a:prstDash val="solid"/>
                </a:ln>
                <a:solidFill>
                  <a:srgbClr val="005DA2"/>
                </a:solidFill>
                <a:latin typeface="Calibri"/>
              </a:rPr>
              <a:t>Квалификация «Педагог»</a:t>
            </a:r>
            <a:endParaRPr lang="ru-RU" sz="4000" b="1" dirty="0">
              <a:ln w="22225">
                <a:noFill/>
                <a:prstDash val="solid"/>
              </a:ln>
              <a:solidFill>
                <a:srgbClr val="005DA2"/>
              </a:solidFill>
              <a:latin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94190B8-2921-41B5-AC62-A5179AA7B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12584" r="11375" b="10313"/>
          <a:stretch/>
        </p:blipFill>
        <p:spPr>
          <a:xfrm>
            <a:off x="1346074" y="2365008"/>
            <a:ext cx="3441950" cy="2877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83E30D4-1831-46D3-BC72-AB800BDD3A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77" y="1258708"/>
            <a:ext cx="982375" cy="956233"/>
          </a:xfrm>
          <a:prstGeom prst="ellipse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D6E1F6-DCD0-467E-9ABA-BE88CB4D2A34}"/>
              </a:ext>
            </a:extLst>
          </p:cNvPr>
          <p:cNvSpPr txBox="1"/>
          <p:nvPr/>
        </p:nvSpPr>
        <p:spPr>
          <a:xfrm>
            <a:off x="1786027" y="5726843"/>
            <a:ext cx="6576928" cy="584775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effectLst>
            <a:glow rad="901700">
              <a:schemeClr val="bg1">
                <a:alpha val="84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5DA2"/>
                </a:solidFill>
                <a:latin typeface="Calibri"/>
              </a:rPr>
              <a:t>Мы открываем для ребёнка мир</a:t>
            </a:r>
            <a:endParaRPr lang="ru-RU" sz="4000" b="1" dirty="0">
              <a:ln w="22225">
                <a:noFill/>
                <a:prstDash val="solid"/>
              </a:ln>
              <a:solidFill>
                <a:srgbClr val="005DA2"/>
              </a:solidFill>
              <a:latin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4682B9-3D15-4F51-A177-803066BA4C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4692" r="8233" b="9255"/>
          <a:stretch/>
        </p:blipFill>
        <p:spPr>
          <a:xfrm>
            <a:off x="5146362" y="2375805"/>
            <a:ext cx="3597656" cy="2855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26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13"/>
    </mc:Choice>
    <mc:Fallback>
      <p:transition spd="slow" advTm="1091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rshanskiyeya\Desktop\A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" y="230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9512" y="2089438"/>
            <a:ext cx="553998" cy="465193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270"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ru-RU" b="1" spc="200" dirty="0">
                <a:solidFill>
                  <a:srgbClr val="005DA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Педагогический факультет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056363-4AB1-4BAB-A5AD-FAE06FF2E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8760"/>
            <a:ext cx="644291" cy="99017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60D8D2-5C1F-4301-8755-D97197DE021C}"/>
              </a:ext>
            </a:extLst>
          </p:cNvPr>
          <p:cNvSpPr txBox="1"/>
          <p:nvPr/>
        </p:nvSpPr>
        <p:spPr>
          <a:xfrm>
            <a:off x="1920654" y="1546451"/>
            <a:ext cx="6576928" cy="954107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effectLst>
            <a:glow rad="901700">
              <a:schemeClr val="bg1">
                <a:alpha val="84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ln w="12700" cmpd="sng">
                  <a:noFill/>
                  <a:prstDash val="solid"/>
                </a:ln>
                <a:solidFill>
                  <a:srgbClr val="005DA2"/>
                </a:solidFill>
                <a:latin typeface="Calibri"/>
              </a:rPr>
              <a:t>Начальное образование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n w="12700" cmpd="sng">
                  <a:noFill/>
                  <a:prstDash val="solid"/>
                </a:ln>
                <a:solidFill>
                  <a:srgbClr val="005DA2"/>
                </a:solidFill>
                <a:latin typeface="Calibri"/>
              </a:rPr>
              <a:t>Квалификация «Педагог»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60D8D2-5C1F-4301-8755-D97197DE021C}"/>
              </a:ext>
            </a:extLst>
          </p:cNvPr>
          <p:cNvSpPr txBox="1"/>
          <p:nvPr/>
        </p:nvSpPr>
        <p:spPr>
          <a:xfrm>
            <a:off x="4111633" y="5867504"/>
            <a:ext cx="4363094" cy="830997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effectLst>
            <a:glow rad="901700">
              <a:schemeClr val="bg1">
                <a:alpha val="84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5DA2"/>
              </a:solidFill>
              <a:latin typeface="+mj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5DA2"/>
              </a:solidFill>
              <a:latin typeface="+mj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5DA2"/>
              </a:solidFill>
              <a:latin typeface="+mj-lt"/>
            </a:endParaRPr>
          </a:p>
        </p:txBody>
      </p:sp>
      <p:pic>
        <p:nvPicPr>
          <p:cNvPr id="25" name="Picture 2" descr="C:\Users\user\Desktop\Фото\изображение_viber_2020-05-11_23-50-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95852"/>
            <a:ext cx="3513096" cy="2629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A6BDCD4-AF6D-414E-B227-EE98ABCB28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" y="1258709"/>
            <a:ext cx="982375" cy="956233"/>
          </a:xfrm>
          <a:prstGeom prst="ellipse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C23324-98FA-44E8-B995-74E9FCF638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t="7255" r="10754" b="16082"/>
          <a:stretch/>
        </p:blipFill>
        <p:spPr>
          <a:xfrm>
            <a:off x="5076056" y="2695852"/>
            <a:ext cx="3888432" cy="2575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0C2551-3265-4651-8F82-BF17B5F5D1F1}"/>
              </a:ext>
            </a:extLst>
          </p:cNvPr>
          <p:cNvSpPr txBox="1"/>
          <p:nvPr/>
        </p:nvSpPr>
        <p:spPr>
          <a:xfrm>
            <a:off x="1363320" y="6006003"/>
            <a:ext cx="7791160" cy="553998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effectLst>
            <a:glow rad="901700">
              <a:schemeClr val="bg1">
                <a:alpha val="84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rgbClr val="005DA2"/>
                </a:solidFill>
                <a:latin typeface="Calibri"/>
              </a:rPr>
              <a:t>Мы учим детей взаимодействовать с миром</a:t>
            </a:r>
          </a:p>
        </p:txBody>
      </p:sp>
    </p:spTree>
    <p:extLst>
      <p:ext uri="{BB962C8B-B14F-4D97-AF65-F5344CB8AC3E}">
        <p14:creationId xmlns:p14="http://schemas.microsoft.com/office/powerpoint/2010/main" val="282688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49"/>
    </mc:Choice>
    <mc:Fallback>
      <p:transition spd="slow" advTm="984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C008C27-793F-4514-95E7-5EBC60565BC2}"/>
              </a:ext>
            </a:extLst>
          </p:cNvPr>
          <p:cNvGrpSpPr/>
          <p:nvPr/>
        </p:nvGrpSpPr>
        <p:grpSpPr>
          <a:xfrm>
            <a:off x="11172" y="0"/>
            <a:ext cx="9144000" cy="6858000"/>
            <a:chOff x="11172" y="0"/>
            <a:chExt cx="9144000" cy="6858000"/>
          </a:xfrm>
        </p:grpSpPr>
        <p:pic>
          <p:nvPicPr>
            <p:cNvPr id="20" name="Picture 5" descr="C:\Users\arshanskiyeya\Desktop\Ajy.jpg">
              <a:extLst>
                <a:ext uri="{FF2B5EF4-FFF2-40B4-BE49-F238E27FC236}">
                  <a16:creationId xmlns:a16="http://schemas.microsoft.com/office/drawing/2014/main" id="{EE42F0E7-6756-4F9B-AF29-2A09E1066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2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BB9D3D-19D4-4E68-80FC-B4AD807DD173}"/>
                </a:ext>
              </a:extLst>
            </p:cNvPr>
            <p:cNvSpPr txBox="1"/>
            <p:nvPr/>
          </p:nvSpPr>
          <p:spPr>
            <a:xfrm>
              <a:off x="179512" y="2089438"/>
              <a:ext cx="553998" cy="465193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vert270" wrap="square" rtlCol="0">
              <a:spAutoFit/>
            </a:bodyPr>
            <a:lstStyle/>
            <a:p>
              <a:pPr algn="ctr">
                <a:spcAft>
                  <a:spcPts val="700"/>
                </a:spcAft>
              </a:pPr>
              <a:r>
                <a:rPr lang="ru-RU" b="1" spc="200" dirty="0">
                  <a:solidFill>
                    <a:srgbClr val="005DA2"/>
                  </a:solidFill>
                  <a:latin typeface="Franklin Gothic Demi" panose="020B0703020102020204" pitchFamily="34" charset="0"/>
                  <a:cs typeface="Arial" panose="020B0604020202020204" pitchFamily="34" charset="0"/>
                </a:rPr>
                <a:t>Педагогический факультет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53522C-888A-4F83-90F1-B686876D6B00}"/>
                </a:ext>
              </a:extLst>
            </p:cNvPr>
            <p:cNvSpPr txBox="1"/>
            <p:nvPr/>
          </p:nvSpPr>
          <p:spPr>
            <a:xfrm>
              <a:off x="984681" y="1218149"/>
              <a:ext cx="7920880" cy="830997"/>
            </a:xfrm>
            <a:prstGeom prst="rect">
              <a:avLst/>
            </a:prstGeom>
            <a:solidFill>
              <a:schemeClr val="bg1">
                <a:lumMod val="95000"/>
                <a:alpha val="7000"/>
              </a:schemeClr>
            </a:solidFill>
            <a:effectLst>
              <a:glow rad="901700">
                <a:schemeClr val="bg1">
                  <a:alpha val="84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22225">
                    <a:noFill/>
                    <a:prstDash val="solid"/>
                  </a:ln>
                  <a:solidFill>
                    <a:srgbClr val="005DA2"/>
                  </a:solidFill>
                  <a:latin typeface="+mn-lt"/>
                </a:rPr>
                <a:t>Музыкальное образование</a:t>
              </a:r>
            </a:p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12700" cmpd="sng">
                    <a:noFill/>
                    <a:prstDash val="solid"/>
                  </a:ln>
                  <a:solidFill>
                    <a:srgbClr val="005DA2"/>
                  </a:solidFill>
                  <a:latin typeface="+mn-lt"/>
                </a:rPr>
                <a:t>Квалификация «Педагог-музыкант. Преподаватель»</a:t>
              </a:r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AF539E1B-4AC8-4E26-A77F-BC51A9671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452" y="2564904"/>
              <a:ext cx="3720669" cy="24794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6336745C-E5A0-4205-AD0A-5AE21567B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9" y="1258709"/>
              <a:ext cx="982375" cy="956233"/>
            </a:xfrm>
            <a:prstGeom prst="ellipse">
              <a:avLst/>
            </a:prstGeom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BAC46A0C-5683-4D52-BE65-877B19371E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6" t="9376" r="18023" b="12499"/>
            <a:stretch/>
          </p:blipFill>
          <p:spPr bwMode="auto">
            <a:xfrm>
              <a:off x="5157128" y="2574719"/>
              <a:ext cx="3829505" cy="23219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02C674-DC22-4F1D-B1E6-DE956F057A5A}"/>
              </a:ext>
            </a:extLst>
          </p:cNvPr>
          <p:cNvSpPr txBox="1"/>
          <p:nvPr/>
        </p:nvSpPr>
        <p:spPr>
          <a:xfrm>
            <a:off x="1767339" y="5560138"/>
            <a:ext cx="7220697" cy="584775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effectLst>
            <a:glow rad="901700">
              <a:schemeClr val="bg1">
                <a:alpha val="84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5DA2"/>
                </a:solidFill>
                <a:latin typeface="Calibri"/>
              </a:rPr>
              <a:t>Мы дарим красоту и гармонию мира</a:t>
            </a:r>
          </a:p>
        </p:txBody>
      </p:sp>
    </p:spTree>
    <p:extLst>
      <p:ext uri="{BB962C8B-B14F-4D97-AF65-F5344CB8AC3E}">
        <p14:creationId xmlns:p14="http://schemas.microsoft.com/office/powerpoint/2010/main" val="327986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54"/>
    </mc:Choice>
    <mc:Fallback>
      <p:transition spd="slow" advTm="1015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rshanskiyeya\Desktop\A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9512" y="2089438"/>
            <a:ext cx="553998" cy="465193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270"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ru-RU" b="1" spc="200" dirty="0">
                <a:solidFill>
                  <a:srgbClr val="005DA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Педагогический факультет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056363-4AB1-4BAB-A5AD-FAE06FF2E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8760"/>
            <a:ext cx="644291" cy="99017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60D8D2-5C1F-4301-8755-D97197DE021C}"/>
              </a:ext>
            </a:extLst>
          </p:cNvPr>
          <p:cNvSpPr txBox="1"/>
          <p:nvPr/>
        </p:nvSpPr>
        <p:spPr>
          <a:xfrm>
            <a:off x="1106654" y="1306677"/>
            <a:ext cx="7837532" cy="954107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effectLst>
            <a:glow rad="901700">
              <a:schemeClr val="bg1">
                <a:alpha val="84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ln w="22225">
                  <a:noFill/>
                  <a:prstDash val="solid"/>
                </a:ln>
                <a:solidFill>
                  <a:srgbClr val="005DA2"/>
                </a:solidFill>
                <a:latin typeface="Calibri"/>
              </a:rPr>
              <a:t>Специальное и инклюзивное образование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n w="12700" cmpd="sng">
                  <a:noFill/>
                  <a:prstDash val="solid"/>
                </a:ln>
                <a:solidFill>
                  <a:srgbClr val="005DA2"/>
                </a:solidFill>
                <a:latin typeface="Calibri"/>
              </a:rPr>
              <a:t>Квалификация «Специальный педагог. Магистр»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0345C5-36D6-47D9-AE0F-2F0E82535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" y="1258709"/>
            <a:ext cx="982375" cy="956233"/>
          </a:xfrm>
          <a:prstGeom prst="ellipse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483739-E7A1-4F6C-AC2E-F87AAE1AE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8" y="2420888"/>
            <a:ext cx="3419872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3DCCA1-3EE7-4476-AD53-FA705CF838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01" b="16711"/>
          <a:stretch/>
        </p:blipFill>
        <p:spPr>
          <a:xfrm>
            <a:off x="5048586" y="2420888"/>
            <a:ext cx="3699877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2080F9-D0B4-48EA-8850-B255B0402CE3}"/>
              </a:ext>
            </a:extLst>
          </p:cNvPr>
          <p:cNvSpPr txBox="1"/>
          <p:nvPr/>
        </p:nvSpPr>
        <p:spPr>
          <a:xfrm>
            <a:off x="1723489" y="5630003"/>
            <a:ext cx="7220697" cy="584775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effectLst>
            <a:glow rad="901700">
              <a:schemeClr val="bg1">
                <a:alpha val="84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5DA2"/>
                </a:solidFill>
                <a:latin typeface="Calibri"/>
              </a:rPr>
              <a:t>Мы помогаем жить в мире  без границ</a:t>
            </a:r>
          </a:p>
        </p:txBody>
      </p:sp>
    </p:spTree>
    <p:extLst>
      <p:ext uri="{BB962C8B-B14F-4D97-AF65-F5344CB8AC3E}">
        <p14:creationId xmlns:p14="http://schemas.microsoft.com/office/powerpoint/2010/main" val="130439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08"/>
    </mc:Choice>
    <mc:Fallback>
      <p:transition spd="slow" advTm="1020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rshanskiyeya\Desktop\A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24659" y="2190957"/>
            <a:ext cx="553998" cy="465193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270"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ru-RU" b="1" spc="200" dirty="0">
                <a:solidFill>
                  <a:srgbClr val="005DA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Педагогический факультет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056363-4AB1-4BAB-A5AD-FAE06FF2E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8760"/>
            <a:ext cx="644291" cy="99017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60D8D2-5C1F-4301-8755-D97197DE021C}"/>
              </a:ext>
            </a:extLst>
          </p:cNvPr>
          <p:cNvSpPr txBox="1"/>
          <p:nvPr/>
        </p:nvSpPr>
        <p:spPr>
          <a:xfrm>
            <a:off x="1144415" y="1543211"/>
            <a:ext cx="7956376" cy="523220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effectLst>
            <a:glow rad="901700">
              <a:schemeClr val="bg1">
                <a:alpha val="84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 eaLnBrk="1" hangingPunct="1">
              <a:spcBef>
                <a:spcPts val="0"/>
              </a:spcBef>
            </a:pPr>
            <a:r>
              <a:rPr lang="ru-RU" sz="2800" b="1" dirty="0">
                <a:solidFill>
                  <a:srgbClr val="005DA2"/>
                </a:solidFill>
                <a:latin typeface="+mj-lt"/>
                <a:cs typeface="Arial" pitchFamily="34" charset="0"/>
              </a:rPr>
              <a:t>Дневная форма получения образования</a:t>
            </a:r>
            <a:endParaRPr lang="ru-RU" sz="2800" dirty="0">
              <a:solidFill>
                <a:srgbClr val="005DA2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2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449039"/>
              </p:ext>
            </p:extLst>
          </p:nvPr>
        </p:nvGraphicFramePr>
        <p:xfrm>
          <a:off x="1403648" y="2258936"/>
          <a:ext cx="7553793" cy="4040243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5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1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0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обучения</a:t>
                      </a: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0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Квалификация</a:t>
                      </a: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0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Вступительные испытания</a:t>
                      </a: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0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dirty="0">
                          <a:effectLst/>
                          <a:latin typeface="+mn-lt"/>
                          <a:cs typeface="Times New Roman" pitchFamily="18" charset="0"/>
                        </a:rPr>
                        <a:t>6-05-0112-01</a:t>
                      </a:r>
                      <a:br>
                        <a:rPr lang="ru-RU" sz="1400" u="none" dirty="0"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400" b="1" u="none" dirty="0">
                          <a:effectLst/>
                          <a:latin typeface="+mn-lt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400" u="non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dirty="0">
                          <a:effectLst/>
                          <a:latin typeface="+mn-lt"/>
                          <a:cs typeface="Times New Roman" pitchFamily="18" charset="0"/>
                        </a:rPr>
                        <a:t>4 года</a:t>
                      </a: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itchFamily="18" charset="0"/>
                        </a:rPr>
                        <a:t>Педагог</a:t>
                      </a: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u="sng" dirty="0">
                          <a:effectLst/>
                          <a:latin typeface="+mj-lt"/>
                          <a:cs typeface="Times New Roman" pitchFamily="18" charset="0"/>
                        </a:rPr>
                        <a:t>Белорусский (русский) язык (ЦЭ/ЦТ)</a:t>
                      </a:r>
                    </a:p>
                    <a:p>
                      <a:pPr algn="ctr" fontAlgn="ctr"/>
                      <a:br>
                        <a:rPr lang="ru-RU" sz="1400" u="sng" dirty="0">
                          <a:effectLst/>
                          <a:latin typeface="+mj-lt"/>
                          <a:cs typeface="Times New Roman" pitchFamily="18" charset="0"/>
                        </a:rPr>
                      </a:br>
                      <a:r>
                        <a:rPr lang="ru-RU" sz="1400" u="sng" dirty="0">
                          <a:effectLst/>
                          <a:latin typeface="+mj-lt"/>
                          <a:cs typeface="Times New Roman" pitchFamily="18" charset="0"/>
                        </a:rPr>
                        <a:t>Биология </a:t>
                      </a:r>
                      <a:r>
                        <a:rPr lang="ru-RU" sz="1400" u="sng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(ЦЭ/ЦТ)</a:t>
                      </a:r>
                      <a:endParaRPr lang="ru-RU" sz="1400" u="sng" dirty="0"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ctr"/>
                      <a:br>
                        <a:rPr lang="ru-RU" sz="1400" u="sng" dirty="0">
                          <a:effectLst/>
                          <a:latin typeface="+mj-lt"/>
                          <a:cs typeface="Times New Roman" pitchFamily="18" charset="0"/>
                        </a:rPr>
                      </a:br>
                      <a:r>
                        <a:rPr lang="ru-RU" sz="1400" u="sng" dirty="0">
                          <a:effectLst/>
                          <a:latin typeface="+mj-lt"/>
                          <a:cs typeface="Times New Roman" pitchFamily="18" charset="0"/>
                        </a:rPr>
                        <a:t>История Беларуси </a:t>
                      </a:r>
                      <a:r>
                        <a:rPr lang="ru-RU" sz="1400" u="sng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(ЦЭ/ЦТ)</a:t>
                      </a:r>
                      <a:endParaRPr lang="ru-RU" sz="1400" u="sng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4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>
                          <a:effectLst/>
                          <a:latin typeface="+mn-lt"/>
                          <a:cs typeface="Times New Roman" pitchFamily="18" charset="0"/>
                        </a:rPr>
                        <a:t>6-05-0112-02</a:t>
                      </a:r>
                      <a:br>
                        <a:rPr lang="ru-RU" sz="1400" u="none" dirty="0"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400" b="1" u="none" dirty="0">
                          <a:effectLst/>
                          <a:latin typeface="+mn-lt"/>
                          <a:cs typeface="Times New Roman" pitchFamily="18" charset="0"/>
                        </a:rPr>
                        <a:t>Начальное образование</a:t>
                      </a:r>
                      <a:endParaRPr lang="ru-RU" sz="1400" u="non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dirty="0">
                          <a:effectLst/>
                          <a:latin typeface="+mn-lt"/>
                          <a:cs typeface="Times New Roman" pitchFamily="18" charset="0"/>
                        </a:rPr>
                        <a:t>4 года</a:t>
                      </a: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itchFamily="18" charset="0"/>
                        </a:rPr>
                        <a:t>Педагог</a:t>
                      </a:r>
                    </a:p>
                    <a:p>
                      <a:pPr algn="ctr" fontAlgn="ctr"/>
                      <a:endParaRPr lang="ru-RU" sz="1400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324427"/>
                  </a:ext>
                </a:extLst>
              </a:tr>
              <a:tr h="555570"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7-07-0114-01</a:t>
                      </a:r>
                      <a:br>
                        <a:rPr lang="ru-RU" sz="1400" u="none" dirty="0"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400" b="1" u="none" dirty="0">
                          <a:effectLst/>
                          <a:latin typeface="+mn-lt"/>
                          <a:cs typeface="Times New Roman" pitchFamily="18" charset="0"/>
                        </a:rPr>
                        <a:t>Специальное и инклюзивное образование</a:t>
                      </a:r>
                      <a:endParaRPr lang="ru-RU" sz="1400" u="non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effectLst/>
                          <a:latin typeface="+mn-lt"/>
                          <a:cs typeface="Times New Roman" pitchFamily="18" charset="0"/>
                        </a:rPr>
                        <a:t>5 лет</a:t>
                      </a: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effectLst/>
                          <a:latin typeface="+mn-lt"/>
                          <a:cs typeface="Times New Roman" pitchFamily="18" charset="0"/>
                        </a:rPr>
                        <a:t>Специальный педагог. </a:t>
                      </a:r>
                    </a:p>
                    <a:p>
                      <a:pPr algn="ctr" fontAlgn="ctr"/>
                      <a:r>
                        <a:rPr lang="ru-RU" sz="1400" dirty="0">
                          <a:effectLst/>
                          <a:latin typeface="+mn-lt"/>
                          <a:cs typeface="Times New Roman" pitchFamily="18" charset="0"/>
                        </a:rPr>
                        <a:t>Магистр</a:t>
                      </a: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5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6-05-0113-07</a:t>
                      </a:r>
                      <a:br>
                        <a:rPr lang="ru-RU" sz="1400" u="none" dirty="0">
                          <a:effectLst/>
                          <a:latin typeface="+mn-lt"/>
                        </a:rPr>
                      </a:br>
                      <a:r>
                        <a:rPr lang="ru-RU" sz="1400" b="1" u="none" dirty="0">
                          <a:effectLst/>
                          <a:latin typeface="+mn-lt"/>
                        </a:rPr>
                        <a:t>Музыкальное образование</a:t>
                      </a:r>
                      <a:endParaRPr lang="ru-RU" sz="1400" u="none" dirty="0">
                        <a:effectLst/>
                        <a:latin typeface="+mn-lt"/>
                      </a:endParaRP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4 года</a:t>
                      </a:r>
                    </a:p>
                    <a:p>
                      <a:pPr algn="ctr" fontAlgn="ctr"/>
                      <a:endParaRPr lang="ru-RU" sz="1400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Педагог-музыкант</a:t>
                      </a:r>
                      <a:br>
                        <a:rPr lang="ru-RU" sz="1400" dirty="0">
                          <a:effectLst/>
                          <a:latin typeface="+mn-lt"/>
                        </a:rPr>
                      </a:br>
                      <a:r>
                        <a:rPr lang="ru-RU" sz="1400" dirty="0">
                          <a:effectLst/>
                          <a:latin typeface="+mn-lt"/>
                        </a:rPr>
                        <a:t>Преподаватель</a:t>
                      </a:r>
                    </a:p>
                    <a:p>
                      <a:pPr algn="ctr" fontAlgn="ctr"/>
                      <a:endParaRPr lang="ru-RU" sz="1400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u="sng" dirty="0">
                          <a:effectLst/>
                          <a:latin typeface="+mj-lt"/>
                        </a:rPr>
                        <a:t>Белорусский (русский) язык </a:t>
                      </a:r>
                      <a:r>
                        <a:rPr lang="ru-RU" sz="1400" u="sng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(ЦЭ/ЦТ)</a:t>
                      </a:r>
                      <a:endParaRPr lang="ru-RU" sz="1400" u="sng" dirty="0"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400" u="sng" dirty="0">
                          <a:solidFill>
                            <a:srgbClr val="005DA2"/>
                          </a:solidFill>
                          <a:effectLst/>
                          <a:latin typeface="+mj-lt"/>
                        </a:rPr>
                        <a:t>Творчество (практическое испытание, проводится в Университете)</a:t>
                      </a:r>
                    </a:p>
                    <a:p>
                      <a:pPr algn="ctr" fontAlgn="ctr"/>
                      <a:r>
                        <a:rPr lang="ru-RU" sz="1400" u="sng" dirty="0">
                          <a:effectLst/>
                          <a:latin typeface="+mj-lt"/>
                        </a:rPr>
                        <a:t>История Беларуси </a:t>
                      </a:r>
                      <a:r>
                        <a:rPr lang="ru-RU" sz="1400" u="sng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(ЦЭ/ЦТ)</a:t>
                      </a:r>
                      <a:endParaRPr lang="ru-RU" sz="1400" u="sng" dirty="0">
                        <a:effectLst/>
                        <a:latin typeface="+mj-lt"/>
                      </a:endParaRPr>
                    </a:p>
                  </a:txBody>
                  <a:tcPr marL="32054" marR="32054" marT="32054" marB="320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599642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8D9D363-5A22-4A91-87C5-8830CF7541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" y="1268760"/>
            <a:ext cx="982375" cy="9562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3419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55"/>
    </mc:Choice>
    <mc:Fallback>
      <p:transition spd="slow" advTm="1005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rshanskiyeya\Desktop\A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14188" y="2214221"/>
            <a:ext cx="553998" cy="465193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270"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ru-RU" b="1" spc="200" dirty="0">
                <a:solidFill>
                  <a:srgbClr val="005DA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Педагогический факультет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1448E9-38AF-4F62-B7F9-E319DC827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233"/>
            <a:ext cx="982375" cy="956233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FA09EF-1B60-4A12-B921-51F39EF84FFB}"/>
              </a:ext>
            </a:extLst>
          </p:cNvPr>
          <p:cNvSpPr txBox="1"/>
          <p:nvPr/>
        </p:nvSpPr>
        <p:spPr>
          <a:xfrm>
            <a:off x="3019812" y="533473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Вместе Генерируем Успех!</a:t>
            </a:r>
            <a:endParaRPr lang="ru-BY" b="1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BB1C3C0-96C2-4084-BC13-FCFD54976EC4}"/>
              </a:ext>
            </a:extLst>
          </p:cNvPr>
          <p:cNvGrpSpPr/>
          <p:nvPr/>
        </p:nvGrpSpPr>
        <p:grpSpPr>
          <a:xfrm>
            <a:off x="1167886" y="2717471"/>
            <a:ext cx="7790601" cy="1956386"/>
            <a:chOff x="1117642" y="2452589"/>
            <a:chExt cx="7790601" cy="1956386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D8B84714-2F5B-4E4F-B749-E5CA6DC3E181}"/>
                </a:ext>
              </a:extLst>
            </p:cNvPr>
            <p:cNvSpPr/>
            <p:nvPr/>
          </p:nvSpPr>
          <p:spPr bwMode="auto">
            <a:xfrm>
              <a:off x="1117642" y="2452589"/>
              <a:ext cx="2160240" cy="1944216"/>
            </a:xfrm>
            <a:prstGeom prst="ellipse">
              <a:avLst/>
            </a:prstGeom>
            <a:noFill/>
            <a:ln>
              <a:solidFill>
                <a:srgbClr val="004D8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BY" sz="2400" b="0" i="0" u="none" strike="noStrike" cap="none" normalizeH="0" baseline="0">
                <a:ln>
                  <a:noFill/>
                </a:ln>
                <a:noFill/>
                <a:effectLst/>
                <a:latin typeface="Times New Roman" pitchFamily="18" charset="0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2E65D5C5-3704-443E-971A-CA19FF931C07}"/>
                </a:ext>
              </a:extLst>
            </p:cNvPr>
            <p:cNvSpPr/>
            <p:nvPr/>
          </p:nvSpPr>
          <p:spPr bwMode="auto">
            <a:xfrm>
              <a:off x="2969568" y="2464759"/>
              <a:ext cx="2160240" cy="1944216"/>
            </a:xfrm>
            <a:prstGeom prst="ellipse">
              <a:avLst/>
            </a:prstGeom>
            <a:noFill/>
            <a:ln>
              <a:solidFill>
                <a:srgbClr val="004D8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BY" sz="2400" b="0" i="0" u="none" strike="noStrike" cap="none" normalizeH="0" baseline="0">
                <a:ln>
                  <a:noFill/>
                </a:ln>
                <a:noFill/>
                <a:effectLst/>
                <a:latin typeface="Times New Roman" pitchFamily="18" charset="0"/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FB663FA8-200C-4F85-97C6-B77635EC80EC}"/>
                </a:ext>
              </a:extLst>
            </p:cNvPr>
            <p:cNvSpPr/>
            <p:nvPr/>
          </p:nvSpPr>
          <p:spPr bwMode="auto">
            <a:xfrm>
              <a:off x="4860150" y="2464759"/>
              <a:ext cx="2160240" cy="1944216"/>
            </a:xfrm>
            <a:prstGeom prst="ellipse">
              <a:avLst/>
            </a:prstGeom>
            <a:noFill/>
            <a:ln>
              <a:solidFill>
                <a:srgbClr val="004D8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BY" sz="2400" b="0" i="0" u="none" strike="noStrike" cap="none" normalizeH="0" baseline="0">
                <a:ln>
                  <a:noFill/>
                </a:ln>
                <a:noFill/>
                <a:effectLst/>
                <a:latin typeface="Times New Roman" pitchFamily="18" charset="0"/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46EB0977-0C52-4310-8749-DB56A776927D}"/>
                </a:ext>
              </a:extLst>
            </p:cNvPr>
            <p:cNvSpPr/>
            <p:nvPr/>
          </p:nvSpPr>
          <p:spPr bwMode="auto">
            <a:xfrm>
              <a:off x="6714101" y="2464759"/>
              <a:ext cx="2160240" cy="1944216"/>
            </a:xfrm>
            <a:prstGeom prst="ellipse">
              <a:avLst/>
            </a:prstGeom>
            <a:noFill/>
            <a:ln>
              <a:solidFill>
                <a:srgbClr val="004D8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BY" sz="2400" b="0" i="0" u="none" strike="noStrike" cap="none" normalizeH="0" baseline="0">
                <a:ln>
                  <a:noFill/>
                </a:ln>
                <a:noFill/>
                <a:effectLst/>
                <a:latin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99B0BB-EA96-42B9-9424-8EF94FF0D26E}"/>
                </a:ext>
              </a:extLst>
            </p:cNvPr>
            <p:cNvSpPr txBox="1"/>
            <p:nvPr/>
          </p:nvSpPr>
          <p:spPr>
            <a:xfrm>
              <a:off x="1385275" y="3113701"/>
              <a:ext cx="1853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/>
                <a:t>Дошкольное образование</a:t>
              </a:r>
              <a:endParaRPr lang="ru-BY" sz="18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24FACE-052A-474C-B9E6-36B7E7CC0F70}"/>
                </a:ext>
              </a:extLst>
            </p:cNvPr>
            <p:cNvSpPr txBox="1"/>
            <p:nvPr/>
          </p:nvSpPr>
          <p:spPr>
            <a:xfrm>
              <a:off x="3314514" y="3101531"/>
              <a:ext cx="1853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/>
                <a:t>Начальное образование</a:t>
              </a:r>
              <a:endParaRPr lang="ru-BY" sz="1800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9CE293-FE7E-47C3-9BD2-902635189ABB}"/>
                </a:ext>
              </a:extLst>
            </p:cNvPr>
            <p:cNvSpPr txBox="1"/>
            <p:nvPr/>
          </p:nvSpPr>
          <p:spPr>
            <a:xfrm>
              <a:off x="5140412" y="3108922"/>
              <a:ext cx="1853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/>
                <a:t>Музыкальное образование</a:t>
              </a:r>
              <a:endParaRPr lang="ru-BY" sz="18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F4A330-88E4-4F52-9A39-136D97E69B9C}"/>
                </a:ext>
              </a:extLst>
            </p:cNvPr>
            <p:cNvSpPr txBox="1"/>
            <p:nvPr/>
          </p:nvSpPr>
          <p:spPr>
            <a:xfrm>
              <a:off x="7054293" y="2963031"/>
              <a:ext cx="18539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/>
                <a:t>Специальное и инклюзивное образование</a:t>
              </a:r>
              <a:endParaRPr lang="ru-BY" sz="1800" b="1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FD73150-06A6-4A0A-9C20-110C09D66E98}"/>
              </a:ext>
            </a:extLst>
          </p:cNvPr>
          <p:cNvSpPr txBox="1"/>
          <p:nvPr/>
        </p:nvSpPr>
        <p:spPr>
          <a:xfrm>
            <a:off x="2002847" y="172880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Поступайте на педагогический факультет!</a:t>
            </a:r>
            <a:endParaRPr lang="ru-BY" b="1" dirty="0"/>
          </a:p>
        </p:txBody>
      </p:sp>
    </p:spTree>
    <p:extLst>
      <p:ext uri="{BB962C8B-B14F-4D97-AF65-F5344CB8AC3E}">
        <p14:creationId xmlns:p14="http://schemas.microsoft.com/office/powerpoint/2010/main" val="168586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87"/>
    </mc:Choice>
    <mc:Fallback>
      <p:transition spd="slow" advTm="968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7713B7-8CFE-4FCC-B0E2-192794557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4"/>
            <a:ext cx="9144000" cy="68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9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81"/>
    </mc:Choice>
    <mc:Fallback>
      <p:transition spd="slow" advTm="948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4D3F36-1CC2-465B-965C-14E7AFE8D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" y="0"/>
            <a:ext cx="9124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7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21"/>
    </mc:Choice>
    <mc:Fallback>
      <p:transition spd="slow" advTm="1032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rshanskiyeya\Desktop\A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53" y="239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32333" y="2240989"/>
            <a:ext cx="553998" cy="465193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270"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ru-RU" b="1" spc="200" dirty="0">
                <a:solidFill>
                  <a:srgbClr val="005DA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Педагогический факультет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056363-4AB1-4BAB-A5AD-FAE06FF2E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8760"/>
            <a:ext cx="644291" cy="99017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60D8D2-5C1F-4301-8755-D97197DE021C}"/>
              </a:ext>
            </a:extLst>
          </p:cNvPr>
          <p:cNvSpPr txBox="1"/>
          <p:nvPr/>
        </p:nvSpPr>
        <p:spPr>
          <a:xfrm>
            <a:off x="6444208" y="5867504"/>
            <a:ext cx="2030519" cy="830997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effectLst>
            <a:glow rad="901700">
              <a:schemeClr val="bg1">
                <a:alpha val="84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5DA2"/>
              </a:solidFill>
              <a:latin typeface="+mj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5DA2"/>
              </a:solidFill>
              <a:latin typeface="+mj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5DA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60D8D2-5C1F-4301-8755-D97197DE021C}"/>
              </a:ext>
            </a:extLst>
          </p:cNvPr>
          <p:cNvSpPr txBox="1"/>
          <p:nvPr/>
        </p:nvSpPr>
        <p:spPr>
          <a:xfrm>
            <a:off x="2783652" y="2227843"/>
            <a:ext cx="4900173" cy="3293209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effectLst>
            <a:glow rad="901700">
              <a:schemeClr val="bg1">
                <a:alpha val="84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5DA2"/>
                </a:solidFill>
                <a:latin typeface="Calibri"/>
              </a:rPr>
              <a:t>Аудитории, оборудованные техно и </a:t>
            </a:r>
            <a:r>
              <a:rPr lang="ru-RU" sz="1600" b="1" dirty="0" err="1">
                <a:solidFill>
                  <a:srgbClr val="005DA2"/>
                </a:solidFill>
                <a:latin typeface="Calibri"/>
              </a:rPr>
              <a:t>мультибордами</a:t>
            </a:r>
            <a:r>
              <a:rPr lang="ru-RU" sz="1600" b="1" dirty="0">
                <a:solidFill>
                  <a:srgbClr val="005DA2"/>
                </a:solidFill>
                <a:latin typeface="Calibri"/>
              </a:rPr>
              <a:t>, телевизорами,  звукозаписывающей аппаратурой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5DA2"/>
                </a:solidFill>
                <a:latin typeface="Calibri"/>
              </a:rPr>
              <a:t>Учебные помещения, оснащённые  различными музыкальными инструментами для индивидуальных занятий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5DA2"/>
                </a:solidFill>
                <a:latin typeface="Calibri"/>
              </a:rPr>
              <a:t>Библиотека (абонемент, читальный зал)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5DA2"/>
                </a:solidFill>
                <a:latin typeface="Calibri"/>
              </a:rPr>
              <a:t>Компьютерный класс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5DA2"/>
                </a:solidFill>
                <a:latin typeface="Calibri"/>
              </a:rPr>
              <a:t>Актовый зал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5DA2"/>
                </a:solidFill>
                <a:latin typeface="Calibri"/>
              </a:rPr>
              <a:t>Зал хореографии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5DA2"/>
                </a:solidFill>
                <a:latin typeface="Calibri"/>
              </a:rPr>
              <a:t>Музей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5DA2"/>
                </a:solidFill>
                <a:latin typeface="Calibri"/>
              </a:rPr>
              <a:t>Спортивный и тренажёрный залы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5DA2"/>
                </a:solidFill>
                <a:latin typeface="Calibri"/>
              </a:rPr>
              <a:t>Буфет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0D8D2-5C1F-4301-8755-D97197DE021C}"/>
              </a:ext>
            </a:extLst>
          </p:cNvPr>
          <p:cNvSpPr txBox="1"/>
          <p:nvPr/>
        </p:nvSpPr>
        <p:spPr>
          <a:xfrm>
            <a:off x="1605259" y="1313020"/>
            <a:ext cx="6192687" cy="523220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effectLst>
            <a:glow rad="901700">
              <a:schemeClr val="bg1">
                <a:alpha val="84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5DA2"/>
                </a:solidFill>
                <a:latin typeface="Calibri"/>
              </a:rPr>
              <a:t>Материально-техническая база </a:t>
            </a:r>
            <a:endParaRPr lang="x-none" sz="2800" b="1" dirty="0">
              <a:solidFill>
                <a:srgbClr val="005DA2"/>
              </a:solidFill>
              <a:latin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0" y="3461532"/>
            <a:ext cx="1719848" cy="172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76" y="4983194"/>
            <a:ext cx="1924203" cy="175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889912"/>
            <a:ext cx="1952227" cy="186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8" y="1835460"/>
            <a:ext cx="1755453" cy="172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65" y="3452930"/>
            <a:ext cx="2032930" cy="199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32" y="5014371"/>
            <a:ext cx="1947084" cy="184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03" y="5429319"/>
            <a:ext cx="1769524" cy="201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16" y="5431335"/>
            <a:ext cx="1764407" cy="200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E433C8-5403-4154-B319-0F4ABF2510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" y="1285731"/>
            <a:ext cx="982375" cy="9562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5541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31"/>
    </mc:Choice>
    <mc:Fallback>
      <p:transition spd="slow" advTm="102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CAA5C-DA09-4DBA-90F0-0FF77F66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5B7BB0-C145-4543-ACEA-6CEE4279C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687" cy="6858000"/>
          </a:xfrm>
        </p:spPr>
      </p:pic>
    </p:spTree>
    <p:extLst>
      <p:ext uri="{BB962C8B-B14F-4D97-AF65-F5344CB8AC3E}">
        <p14:creationId xmlns:p14="http://schemas.microsoft.com/office/powerpoint/2010/main" val="310445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57"/>
    </mc:Choice>
    <mc:Fallback>
      <p:transition spd="slow" advTm="1015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rshanskiyeya\Desktop\A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09" y="-2607"/>
            <a:ext cx="9144000" cy="6858000"/>
          </a:xfrm>
          <a:prstGeom prst="rect">
            <a:avLst/>
          </a:prstGeom>
          <a:solidFill>
            <a:srgbClr val="EEEEEE"/>
          </a:solidFill>
          <a:extLst/>
        </p:spPr>
      </p:pic>
      <p:sp>
        <p:nvSpPr>
          <p:cNvPr id="32" name="TextBox 31"/>
          <p:cNvSpPr txBox="1"/>
          <p:nvPr/>
        </p:nvSpPr>
        <p:spPr>
          <a:xfrm>
            <a:off x="179512" y="2089438"/>
            <a:ext cx="553998" cy="465193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270"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ru-RU" b="1" spc="200" dirty="0">
                <a:solidFill>
                  <a:srgbClr val="005DA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Педагогический факультет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056363-4AB1-4BAB-A5AD-FAE06FF2E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8760"/>
            <a:ext cx="644291" cy="99017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69DE63-DC2A-4614-B90E-E262477633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" y="1258709"/>
            <a:ext cx="982375" cy="956233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80364C-5E98-489C-949E-1CF2CB5282AD}"/>
              </a:ext>
            </a:extLst>
          </p:cNvPr>
          <p:cNvSpPr txBox="1"/>
          <p:nvPr/>
        </p:nvSpPr>
        <p:spPr>
          <a:xfrm>
            <a:off x="2805689" y="1181395"/>
            <a:ext cx="4308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DA2"/>
                </a:solidFill>
                <a:latin typeface="+mj-lt"/>
              </a:rPr>
              <a:t>Студенческое научное общество</a:t>
            </a:r>
            <a:endParaRPr lang="ru-BY" b="1" dirty="0">
              <a:solidFill>
                <a:srgbClr val="005DA2"/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07D408-CAC0-4BE2-BD5C-DCBC11F0B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30" y="2108111"/>
            <a:ext cx="4410248" cy="349391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CF1E1FA-17B2-4676-A384-9C3DFE322047}"/>
              </a:ext>
            </a:extLst>
          </p:cNvPr>
          <p:cNvSpPr txBox="1"/>
          <p:nvPr/>
        </p:nvSpPr>
        <p:spPr>
          <a:xfrm>
            <a:off x="1350541" y="247770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Конференции, статьи и материалы в научных сборниках</a:t>
            </a:r>
            <a:endParaRPr lang="ru-BY" sz="1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31891E-E81C-4E35-850C-729EA104CF7C}"/>
              </a:ext>
            </a:extLst>
          </p:cNvPr>
          <p:cNvSpPr txBox="1"/>
          <p:nvPr/>
        </p:nvSpPr>
        <p:spPr>
          <a:xfrm>
            <a:off x="3261480" y="6498699"/>
            <a:ext cx="3396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Подготовка научных кадров в магистратуре</a:t>
            </a:r>
            <a:endParaRPr lang="ru-BY" sz="12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5C12B0-78E4-4310-964B-EE03384C5FF1}"/>
              </a:ext>
            </a:extLst>
          </p:cNvPr>
          <p:cNvSpPr txBox="1"/>
          <p:nvPr/>
        </p:nvSpPr>
        <p:spPr>
          <a:xfrm>
            <a:off x="1311525" y="4400440"/>
            <a:ext cx="1082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Стартапы</a:t>
            </a:r>
            <a:endParaRPr lang="ru-BY" sz="12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5E491E-E147-4249-8FD4-19CD0AC704C0}"/>
              </a:ext>
            </a:extLst>
          </p:cNvPr>
          <p:cNvSpPr txBox="1"/>
          <p:nvPr/>
        </p:nvSpPr>
        <p:spPr>
          <a:xfrm>
            <a:off x="6691282" y="2487340"/>
            <a:ext cx="227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Олимпиады </a:t>
            </a:r>
          </a:p>
          <a:p>
            <a:pPr algn="ctr"/>
            <a:r>
              <a:rPr lang="ru-RU" sz="1200" b="1" dirty="0"/>
              <a:t>(с международным участием) </a:t>
            </a:r>
            <a:endParaRPr lang="ru-BY" sz="12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536B20-C783-4BE2-B56F-FA4FEB24E320}"/>
              </a:ext>
            </a:extLst>
          </p:cNvPr>
          <p:cNvSpPr txBox="1"/>
          <p:nvPr/>
        </p:nvSpPr>
        <p:spPr>
          <a:xfrm>
            <a:off x="7475512" y="43380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Фестивали и конкурсы </a:t>
            </a:r>
            <a:endParaRPr lang="ru-BY" sz="1200" b="1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B303E92-A26D-4D1E-84F3-1D1A41DD30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t="31151" r="9636" b="13672"/>
          <a:stretch/>
        </p:blipFill>
        <p:spPr>
          <a:xfrm>
            <a:off x="4112864" y="5602029"/>
            <a:ext cx="1694022" cy="905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75806DE-C64D-4560-93CC-5042A43388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71" y="1447519"/>
            <a:ext cx="1394992" cy="956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2244CDC-2015-47C6-BBDE-02FCDCE344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84" y="3235436"/>
            <a:ext cx="1513000" cy="1009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156E3ED-D6A9-44FB-8C42-083BEBBB91C9}"/>
              </a:ext>
            </a:extLst>
          </p:cNvPr>
          <p:cNvSpPr txBox="1"/>
          <p:nvPr/>
        </p:nvSpPr>
        <p:spPr>
          <a:xfrm>
            <a:off x="6333009" y="6076791"/>
            <a:ext cx="23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Образовательные программы стажировок</a:t>
            </a:r>
            <a:endParaRPr lang="ru-BY" sz="1200" b="1" dirty="0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0696D7B-9BBC-458C-91D0-34D0BFC95C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33" y="4972229"/>
            <a:ext cx="1512558" cy="100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AFC5526-C4DA-47DB-BB1C-C28F2D1C2D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25" y="1445173"/>
            <a:ext cx="1394992" cy="930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4127BF2E-C0A5-4F21-9B4E-1975180C844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324" b="27383"/>
          <a:stretch/>
        </p:blipFill>
        <p:spPr>
          <a:xfrm>
            <a:off x="1059044" y="3345429"/>
            <a:ext cx="1587511" cy="1019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AECCD8C-86FD-4035-9017-527BA197F8F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19472" r="65" b="3461"/>
          <a:stretch/>
        </p:blipFill>
        <p:spPr>
          <a:xfrm>
            <a:off x="1480625" y="4972229"/>
            <a:ext cx="1587511" cy="101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5444E397-5649-44AB-BB8C-21A1A9366BB0}"/>
              </a:ext>
            </a:extLst>
          </p:cNvPr>
          <p:cNvSpPr txBox="1"/>
          <p:nvPr/>
        </p:nvSpPr>
        <p:spPr>
          <a:xfrm>
            <a:off x="1053497" y="6076791"/>
            <a:ext cx="239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Республиканские конкурсы профессионального мастерства</a:t>
            </a:r>
            <a:endParaRPr lang="ru-BY" sz="1200" b="1" dirty="0"/>
          </a:p>
        </p:txBody>
      </p:sp>
    </p:spTree>
    <p:extLst>
      <p:ext uri="{BB962C8B-B14F-4D97-AF65-F5344CB8AC3E}">
        <p14:creationId xmlns:p14="http://schemas.microsoft.com/office/powerpoint/2010/main" val="401734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81"/>
    </mc:Choice>
    <mc:Fallback>
      <p:transition spd="slow" advTm="988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rshanskiyeya\Desktop\A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9512" y="2089438"/>
            <a:ext cx="553998" cy="465193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270"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ru-RU" b="1" spc="200" dirty="0">
                <a:solidFill>
                  <a:srgbClr val="005DA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Педагогический факультет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0D8D2-5C1F-4301-8755-D97197DE021C}"/>
              </a:ext>
            </a:extLst>
          </p:cNvPr>
          <p:cNvSpPr txBox="1"/>
          <p:nvPr/>
        </p:nvSpPr>
        <p:spPr>
          <a:xfrm>
            <a:off x="1730193" y="1343539"/>
            <a:ext cx="6835742" cy="523220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effectLst>
            <a:glow rad="901700">
              <a:schemeClr val="bg1">
                <a:alpha val="84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ln w="22225">
                  <a:noFill/>
                  <a:prstDash val="solid"/>
                </a:ln>
                <a:solidFill>
                  <a:srgbClr val="005DA2"/>
                </a:solidFill>
                <a:latin typeface="Calibri"/>
              </a:rPr>
              <a:t>Волонтёрское объединение «Аквамарин»</a:t>
            </a:r>
            <a:endParaRPr lang="en-US" sz="2800" b="1" dirty="0">
              <a:ln w="22225">
                <a:noFill/>
                <a:prstDash val="solid"/>
              </a:ln>
              <a:solidFill>
                <a:srgbClr val="005DA2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60D8D2-5C1F-4301-8755-D97197DE021C}"/>
              </a:ext>
            </a:extLst>
          </p:cNvPr>
          <p:cNvSpPr txBox="1"/>
          <p:nvPr/>
        </p:nvSpPr>
        <p:spPr>
          <a:xfrm>
            <a:off x="4126054" y="5867502"/>
            <a:ext cx="4363094" cy="830997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effectLst>
            <a:glow rad="901700">
              <a:schemeClr val="bg1">
                <a:alpha val="84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5DA2"/>
              </a:solidFill>
              <a:latin typeface="+mj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5DA2"/>
              </a:solidFill>
              <a:latin typeface="+mj-lt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5DA2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0749" y="1903232"/>
            <a:ext cx="6390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>
                <a:solidFill>
                  <a:srgbClr val="005DA2"/>
                </a:solidFill>
                <a:latin typeface="+mn-lt"/>
              </a:rPr>
              <a:t>Руководитель </a:t>
            </a:r>
            <a:br>
              <a:rPr lang="ru-RU" sz="1400" b="1" i="1" dirty="0">
                <a:solidFill>
                  <a:srgbClr val="005DA2"/>
                </a:solidFill>
                <a:latin typeface="+mn-lt"/>
              </a:rPr>
            </a:br>
            <a:r>
              <a:rPr lang="ru-RU" sz="1400" b="1" i="1" dirty="0">
                <a:solidFill>
                  <a:srgbClr val="005DA2"/>
                </a:solidFill>
                <a:latin typeface="+mn-lt"/>
              </a:rPr>
              <a:t>старший преподаватель кафедры музыки </a:t>
            </a:r>
            <a:br>
              <a:rPr lang="ru-RU" sz="1400" b="1" i="1" dirty="0">
                <a:solidFill>
                  <a:srgbClr val="005DA2"/>
                </a:solidFill>
                <a:latin typeface="+mn-lt"/>
              </a:rPr>
            </a:br>
            <a:r>
              <a:rPr lang="ru-RU" sz="1400" b="1" i="1" dirty="0">
                <a:solidFill>
                  <a:srgbClr val="005DA2"/>
                </a:solidFill>
                <a:latin typeface="+mn-lt"/>
              </a:rPr>
              <a:t>Мартинович Наталья Евгеньевна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4727" r="13068" b="7802"/>
          <a:stretch/>
        </p:blipFill>
        <p:spPr>
          <a:xfrm>
            <a:off x="1430218" y="2826879"/>
            <a:ext cx="2076673" cy="1710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22449" r="22393"/>
          <a:stretch/>
        </p:blipFill>
        <p:spPr>
          <a:xfrm>
            <a:off x="1403648" y="4666224"/>
            <a:ext cx="3744416" cy="2032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318F6E3-D428-40B2-B73F-37E85C4E9B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91" y="2811160"/>
            <a:ext cx="2670783" cy="347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1660B13-8F03-4A06-ABE9-B790FE8C3D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" y="1258709"/>
            <a:ext cx="982375" cy="956233"/>
          </a:xfrm>
          <a:prstGeom prst="ellipse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8CC4AB-DEC9-49A6-839C-28B6A05A40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7885" r="15194" b="15427"/>
          <a:stretch/>
        </p:blipFill>
        <p:spPr>
          <a:xfrm>
            <a:off x="3738837" y="2826562"/>
            <a:ext cx="2243550" cy="1442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831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90"/>
    </mc:Choice>
    <mc:Fallback>
      <p:transition spd="slow" advTm="979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86033-6D19-4BDC-B342-A787A015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471E0FA-CBD3-43C6-9B7E-2EB6E94B6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5496" cy="6858000"/>
          </a:xfrm>
        </p:spPr>
      </p:pic>
    </p:spTree>
    <p:extLst>
      <p:ext uri="{BB962C8B-B14F-4D97-AF65-F5344CB8AC3E}">
        <p14:creationId xmlns:p14="http://schemas.microsoft.com/office/powerpoint/2010/main" val="304828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65"/>
    </mc:Choice>
    <mc:Fallback>
      <p:transition spd="slow" advTm="10165"/>
    </mc:Fallback>
  </mc:AlternateContent>
</p:sld>
</file>

<file path=ppt/theme/theme1.xml><?xml version="1.0" encoding="utf-8"?>
<a:theme xmlns:a="http://schemas.openxmlformats.org/drawingml/2006/main" name="globalpr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5379</TotalTime>
  <Words>381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Demi</vt:lpstr>
      <vt:lpstr>Times New Roman</vt:lpstr>
      <vt:lpstr>Wingdings</vt:lpstr>
      <vt:lpstr>globalprnt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PugachVL</dc:creator>
  <cp:lastModifiedBy>User</cp:lastModifiedBy>
  <cp:revision>495</cp:revision>
  <cp:lastPrinted>2023-12-01T10:36:09Z</cp:lastPrinted>
  <dcterms:created xsi:type="dcterms:W3CDTF">2020-09-03T12:02:28Z</dcterms:created>
  <dcterms:modified xsi:type="dcterms:W3CDTF">2024-10-26T07:07:58Z</dcterms:modified>
</cp:coreProperties>
</file>