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08.02.2025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/>
  </p:transition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331" y="980728"/>
            <a:ext cx="8215338" cy="135732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Arial Black" pitchFamily="34" charset="0"/>
              </a:rPr>
              <a:t>Насилие как фактор, влияющий на становление личности. </a:t>
            </a:r>
            <a:br>
              <a:rPr lang="ru-RU" sz="4400" b="1" dirty="0">
                <a:solidFill>
                  <a:srgbClr val="002060"/>
                </a:solidFill>
                <a:latin typeface="Arial Black" pitchFamily="34" charset="0"/>
              </a:rPr>
            </a:br>
            <a:br>
              <a:rPr lang="ru-RU" sz="4400" b="1" dirty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z="4400" b="1" dirty="0">
                <a:solidFill>
                  <a:srgbClr val="002060"/>
                </a:solidFill>
                <a:latin typeface="Arial Black" pitchFamily="34" charset="0"/>
              </a:rPr>
              <a:t>Виды насилия. </a:t>
            </a:r>
            <a:br>
              <a:rPr lang="ru-RU" sz="4400" b="1" dirty="0">
                <a:solidFill>
                  <a:srgbClr val="002060"/>
                </a:solidFill>
                <a:latin typeface="Arial Black" pitchFamily="34" charset="0"/>
              </a:rPr>
            </a:br>
            <a:br>
              <a:rPr lang="ru-RU" sz="4400" b="1" dirty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z="4400" b="1" dirty="0">
                <a:solidFill>
                  <a:srgbClr val="002060"/>
                </a:solidFill>
                <a:latin typeface="Arial Black" pitchFamily="34" charset="0"/>
              </a:rPr>
              <a:t>Способы помощи.</a:t>
            </a:r>
          </a:p>
        </p:txBody>
      </p:sp>
    </p:spTree>
  </p:cSld>
  <p:clrMapOvr>
    <a:masterClrMapping/>
  </p:clrMapOvr>
  <p:transition>
    <p:spli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Поведенческие интенции жертв насилия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/>
              <a:t>Постоянно отчитываются</a:t>
            </a:r>
          </a:p>
          <a:p>
            <a:pPr algn="just"/>
            <a:r>
              <a:rPr lang="ru-RU" dirty="0"/>
              <a:t>Резкое могут измениться в поведении</a:t>
            </a:r>
          </a:p>
          <a:p>
            <a:pPr algn="just"/>
            <a:r>
              <a:rPr lang="ru-RU" dirty="0"/>
              <a:t>отказываются что-то делать без «второй половины»</a:t>
            </a:r>
          </a:p>
          <a:p>
            <a:pPr algn="just"/>
            <a:r>
              <a:rPr lang="ru-RU" dirty="0"/>
              <a:t>Лгут и придумывают нелепые оправдания</a:t>
            </a:r>
          </a:p>
          <a:p>
            <a:pPr algn="just"/>
            <a:r>
              <a:rPr lang="ru-RU" dirty="0"/>
              <a:t>Пропускают мероприятия, работу, учебу </a:t>
            </a:r>
          </a:p>
          <a:p>
            <a:pPr algn="just"/>
            <a:r>
              <a:rPr lang="ru-RU" dirty="0"/>
              <a:t>Носят одежду не по сезону</a:t>
            </a:r>
          </a:p>
          <a:p>
            <a:pPr algn="just"/>
            <a:r>
              <a:rPr lang="ru-RU" dirty="0"/>
              <a:t>Депрессивное настроение, экзистенциальные разговоры, размышления о смерти</a:t>
            </a:r>
          </a:p>
          <a:p>
            <a:endParaRPr lang="ru-RU" dirty="0"/>
          </a:p>
        </p:txBody>
      </p:sp>
    </p:spTree>
  </p:cSld>
  <p:clrMapOvr>
    <a:masterClrMapping/>
  </p:clrMapOvr>
  <p:transition>
    <p:spli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Признаки у детей: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/>
              <a:t>Низкая самооценка</a:t>
            </a:r>
          </a:p>
          <a:p>
            <a:pPr algn="just"/>
            <a:r>
              <a:rPr lang="ru-RU" dirty="0"/>
              <a:t>Высокая тревожность</a:t>
            </a:r>
          </a:p>
          <a:p>
            <a:pPr algn="just"/>
            <a:r>
              <a:rPr lang="ru-RU" dirty="0"/>
              <a:t>Проявление агрессии</a:t>
            </a:r>
          </a:p>
          <a:p>
            <a:pPr algn="just"/>
            <a:r>
              <a:rPr lang="ru-RU" dirty="0"/>
              <a:t>Жестокость к другим детям и животным</a:t>
            </a:r>
          </a:p>
          <a:p>
            <a:pPr algn="just"/>
            <a:r>
              <a:rPr lang="ru-RU" dirty="0"/>
              <a:t>Замкнутость, отстраненность</a:t>
            </a:r>
          </a:p>
          <a:p>
            <a:pPr algn="just"/>
            <a:r>
              <a:rPr lang="ru-RU" dirty="0"/>
              <a:t>Угнетенное состояние</a:t>
            </a:r>
          </a:p>
          <a:p>
            <a:pPr algn="just"/>
            <a:r>
              <a:rPr lang="ru-RU" dirty="0"/>
              <a:t>Недоверие «к миру»</a:t>
            </a:r>
          </a:p>
          <a:p>
            <a:pPr algn="just"/>
            <a:r>
              <a:rPr lang="ru-RU" dirty="0"/>
              <a:t>Неумение поддерживать отношения</a:t>
            </a:r>
          </a:p>
          <a:p>
            <a:pPr algn="just"/>
            <a:r>
              <a:rPr lang="ru-RU" dirty="0"/>
              <a:t>Сверстники избегают общения с таким ребенком</a:t>
            </a:r>
          </a:p>
        </p:txBody>
      </p:sp>
    </p:spTree>
  </p:cSld>
  <p:clrMapOvr>
    <a:masterClrMapping/>
  </p:clrMapOvr>
  <p:transition>
    <p:spli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«Имидж» обидчика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/>
              <a:t>Мужчина</a:t>
            </a:r>
          </a:p>
          <a:p>
            <a:pPr algn="just"/>
            <a:r>
              <a:rPr lang="ru-RU" dirty="0"/>
              <a:t>До 40 лет</a:t>
            </a:r>
          </a:p>
          <a:p>
            <a:pPr algn="just"/>
            <a:r>
              <a:rPr lang="ru-RU" dirty="0"/>
              <a:t>малообразованный, </a:t>
            </a:r>
            <a:r>
              <a:rPr lang="ru-RU" dirty="0" err="1"/>
              <a:t>низкокультурный</a:t>
            </a:r>
            <a:endParaRPr lang="ru-RU" dirty="0"/>
          </a:p>
          <a:p>
            <a:pPr algn="just"/>
            <a:r>
              <a:rPr lang="ru-RU" dirty="0"/>
              <a:t>Поддерживает культ грубой физической силы</a:t>
            </a:r>
          </a:p>
          <a:p>
            <a:pPr algn="just"/>
            <a:r>
              <a:rPr lang="ru-RU" dirty="0"/>
              <a:t>Склонен к зависимому поведению и/или хулиганству</a:t>
            </a:r>
          </a:p>
          <a:p>
            <a:pPr algn="just"/>
            <a:r>
              <a:rPr lang="ru-RU" dirty="0"/>
              <a:t>Выполняет низко квалифицированный труд, имеет небольшой стаж</a:t>
            </a:r>
          </a:p>
          <a:p>
            <a:pPr algn="just"/>
            <a:r>
              <a:rPr lang="ru-RU" dirty="0"/>
              <a:t>В анамнезе имеется факт насилия (им и/или к нему)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spli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Психологические особенности жертв насилия</a:t>
            </a:r>
          </a:p>
        </p:txBody>
      </p:sp>
      <p:pic>
        <p:nvPicPr>
          <p:cNvPr id="4" name="Содержимое 3" descr="eieVK1ehKUw.jpg"/>
          <p:cNvPicPr>
            <a:picLocks noGrp="1" noChangeAspect="1"/>
          </p:cNvPicPr>
          <p:nvPr>
            <p:ph sz="quarter" idx="1"/>
          </p:nvPr>
        </p:nvPicPr>
        <p:blipFill>
          <a:blip r:embed="rId2">
            <a:lum bright="10000" contrast="20000"/>
          </a:blip>
          <a:stretch>
            <a:fillRect/>
          </a:stretch>
        </p:blipFill>
        <p:spPr>
          <a:xfrm>
            <a:off x="2000232" y="1214422"/>
            <a:ext cx="5151439" cy="5151439"/>
          </a:xfrm>
        </p:spPr>
      </p:pic>
    </p:spTree>
  </p:cSld>
  <p:clrMapOvr>
    <a:masterClrMapping/>
  </p:clrMapOvr>
  <p:transition>
    <p:spli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071546"/>
            <a:ext cx="8401080" cy="537116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невротизированность</a:t>
            </a:r>
            <a:r>
              <a:rPr lang="ru-RU" dirty="0"/>
              <a:t>, </a:t>
            </a:r>
          </a:p>
          <a:p>
            <a:pPr algn="just"/>
            <a:r>
              <a:rPr lang="ru-RU" dirty="0"/>
              <a:t>эмоциональная амбивалентность, </a:t>
            </a:r>
          </a:p>
          <a:p>
            <a:pPr algn="just"/>
            <a:r>
              <a:rPr lang="ru-RU" dirty="0"/>
              <a:t>расстройства аффективных функций </a:t>
            </a:r>
          </a:p>
          <a:p>
            <a:pPr algn="just"/>
            <a:r>
              <a:rPr lang="ru-RU" dirty="0"/>
              <a:t>состояние выученной беспомощности </a:t>
            </a:r>
          </a:p>
          <a:p>
            <a:pPr algn="just"/>
            <a:r>
              <a:rPr lang="ru-RU" dirty="0"/>
              <a:t>изменение когнитивных функций</a:t>
            </a:r>
          </a:p>
          <a:p>
            <a:pPr algn="just"/>
            <a:r>
              <a:rPr lang="ru-RU" dirty="0"/>
              <a:t>деформированное </a:t>
            </a:r>
            <a:r>
              <a:rPr lang="ru-RU" dirty="0" err="1"/>
              <a:t>самовосприятие</a:t>
            </a:r>
            <a:r>
              <a:rPr lang="ru-RU" dirty="0"/>
              <a:t> и заниженная самооценка </a:t>
            </a:r>
          </a:p>
          <a:p>
            <a:pPr algn="just"/>
            <a:r>
              <a:rPr lang="ru-RU" dirty="0"/>
              <a:t>конфликтность и противоречивость </a:t>
            </a:r>
          </a:p>
          <a:p>
            <a:pPr algn="just"/>
            <a:r>
              <a:rPr lang="ru-RU" dirty="0"/>
              <a:t>посттравматическое стрессовое расстройство </a:t>
            </a:r>
          </a:p>
          <a:p>
            <a:pPr algn="just"/>
            <a:r>
              <a:rPr lang="ru-RU" dirty="0"/>
              <a:t>нарушение границ «Эго» </a:t>
            </a:r>
          </a:p>
          <a:p>
            <a:pPr algn="just"/>
            <a:r>
              <a:rPr lang="ru-RU" dirty="0"/>
              <a:t>психотравмирующий опыт детства и модели поведения родителей </a:t>
            </a:r>
          </a:p>
        </p:txBody>
      </p:sp>
    </p:spTree>
  </p:cSld>
  <p:clrMapOvr>
    <a:masterClrMapping/>
  </p:clrMapOvr>
  <p:transition>
    <p:spli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Помощь психолога жертвам насилия</a:t>
            </a:r>
          </a:p>
        </p:txBody>
      </p:sp>
      <p:pic>
        <p:nvPicPr>
          <p:cNvPr id="6" name="Содержимое 5" descr="konsultaciya-psihologa-anonimno.jpg"/>
          <p:cNvPicPr>
            <a:picLocks noGrp="1" noChangeAspect="1"/>
          </p:cNvPicPr>
          <p:nvPr>
            <p:ph sz="quarter" idx="1"/>
          </p:nvPr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457200" y="1630362"/>
            <a:ext cx="8229600" cy="4114800"/>
          </a:xfrm>
        </p:spPr>
      </p:pic>
      <p:sp>
        <p:nvSpPr>
          <p:cNvPr id="1026" name="AutoShape 2" descr="C:\Users\User\Desktop\i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spli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Рекомендации для психолога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58204" cy="5067320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Не бросайтесь обнимать пострадавшего, избегайте лишнего телесного контакта. </a:t>
            </a:r>
            <a:endParaRPr lang="en-US" sz="2000" dirty="0"/>
          </a:p>
          <a:p>
            <a:pPr algn="just"/>
            <a:r>
              <a:rPr lang="ru-RU" sz="2000" dirty="0"/>
              <a:t>Не решайте активно за пострадавшего, что ему сейчас необходимо и тем более не давите на него, если он не согласен с вашими советами.</a:t>
            </a:r>
            <a:endParaRPr lang="en-US" sz="2000" dirty="0"/>
          </a:p>
          <a:p>
            <a:pPr algn="just"/>
            <a:r>
              <a:rPr lang="ru-RU" sz="2000" dirty="0"/>
              <a:t>Не обвиняйте в произошедшем.</a:t>
            </a:r>
            <a:endParaRPr lang="en-US" sz="2000" dirty="0"/>
          </a:p>
          <a:p>
            <a:pPr algn="just"/>
            <a:r>
              <a:rPr lang="ru-RU" sz="2000" dirty="0"/>
              <a:t>Не пытайтесь сразу проводить анализ и обсуждать: «кто прав - кто виноват». </a:t>
            </a:r>
            <a:endParaRPr lang="en-US" sz="2000" dirty="0"/>
          </a:p>
          <a:p>
            <a:pPr algn="just"/>
            <a:r>
              <a:rPr lang="ru-RU" sz="2000" dirty="0"/>
              <a:t>Дайте почувствовать, что пострадавший может рассчитывать на вашу поддержку. </a:t>
            </a:r>
          </a:p>
          <a:p>
            <a:pPr algn="just"/>
            <a:r>
              <a:rPr lang="ru-RU" sz="2000" dirty="0"/>
              <a:t>Не обещайте в порыве жалости того, что не сможете выполнить, если что-то сделать не в ваших силах скажите это открыто и отметьте.</a:t>
            </a:r>
          </a:p>
          <a:p>
            <a:pPr algn="just"/>
            <a:r>
              <a:rPr lang="ru-RU" sz="2000" dirty="0"/>
              <a:t>Если пострадавший начинает рассказ о случившемся, то не расспрашивайте и не переспрашивайте о конкретных деталях, побуждайте говорить о чувствах, связанных с событием. </a:t>
            </a:r>
            <a:br>
              <a:rPr lang="ru-RU" sz="2000" dirty="0"/>
            </a:br>
            <a:endParaRPr lang="ru-RU" sz="2000" dirty="0"/>
          </a:p>
        </p:txBody>
      </p:sp>
    </p:spTree>
  </p:cSld>
  <p:clrMapOvr>
    <a:masterClrMapping/>
  </p:clrMapOvr>
  <p:transition>
    <p:spli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Обеспечить возможно более полное принятие себя.</a:t>
            </a:r>
          </a:p>
          <a:p>
            <a:pPr algn="just"/>
            <a:r>
              <a:rPr lang="ru-RU" dirty="0"/>
              <a:t>Помочь составить конкретный план действий в обстоятельствах, связанных с насилием.</a:t>
            </a:r>
          </a:p>
          <a:p>
            <a:pPr algn="just"/>
            <a:r>
              <a:rPr lang="ru-RU" dirty="0"/>
              <a:t>Помочь определить основные проблемы.</a:t>
            </a:r>
          </a:p>
          <a:p>
            <a:pPr algn="just"/>
            <a:r>
              <a:rPr lang="ru-RU" dirty="0"/>
              <a:t>Помочь в мобилизации систем поддержки.</a:t>
            </a:r>
          </a:p>
          <a:p>
            <a:pPr algn="just"/>
            <a:r>
              <a:rPr lang="ru-RU" dirty="0"/>
              <a:t>Помочь в </a:t>
            </a:r>
            <a:r>
              <a:rPr lang="ru-RU" dirty="0" err="1"/>
              <a:t>осознавании</a:t>
            </a:r>
            <a:r>
              <a:rPr lang="ru-RU" dirty="0"/>
              <a:t> серьезности произошедшего.</a:t>
            </a:r>
          </a:p>
          <a:p>
            <a:pPr algn="just"/>
            <a:r>
              <a:rPr lang="ru-RU" dirty="0"/>
              <a:t>Помочь осознать необходимость потратить время на выздоровление.</a:t>
            </a:r>
          </a:p>
          <a:p>
            <a:pPr algn="just"/>
            <a:r>
              <a:rPr lang="ru-RU" dirty="0"/>
              <a:t>Выявить и укрепить сильные стороны личности пострадавшего. </a:t>
            </a:r>
          </a:p>
        </p:txBody>
      </p:sp>
    </p:spTree>
  </p:cSld>
  <p:clrMapOvr>
    <a:masterClrMapping/>
  </p:clrMapOvr>
  <p:transition>
    <p:spli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/>
              <a:t>После эмоционального </a:t>
            </a:r>
            <a:r>
              <a:rPr lang="ru-RU" dirty="0" err="1"/>
              <a:t>отреагирования</a:t>
            </a:r>
            <a:r>
              <a:rPr lang="ru-RU" dirty="0"/>
              <a:t> можно постепенно переходить к работе, направленной на исследование поведенческих паттернов и механизмов, обеспечивающих воспроизведение ситуации насилия. Целью данного этапа работы является изменение системы межличностных отношений. Этот этап работы является длительным и может продолжаться в течение нескольких лет.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/>
            <a:r>
              <a:rPr lang="ru-RU" dirty="0"/>
              <a:t>Рекомендации для психолога</a:t>
            </a:r>
          </a:p>
        </p:txBody>
      </p:sp>
    </p:spTree>
  </p:cSld>
  <p:clrMapOvr>
    <a:masterClrMapping/>
  </p:clrMapOvr>
  <p:transition>
    <p:spli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Принципы психологического вмешательства при работе с острой реакцией на насилие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i="1" dirty="0"/>
              <a:t>1. </a:t>
            </a:r>
            <a:r>
              <a:rPr lang="ru-RU" i="1" dirty="0" err="1"/>
              <a:t>Эмпатический</a:t>
            </a:r>
            <a:r>
              <a:rPr lang="ru-RU" i="1" dirty="0"/>
              <a:t> контакт.</a:t>
            </a:r>
            <a:endParaRPr lang="ru-RU" dirty="0"/>
          </a:p>
          <a:p>
            <a:pPr algn="just"/>
            <a:r>
              <a:rPr lang="ru-RU" dirty="0"/>
              <a:t>2. </a:t>
            </a:r>
            <a:r>
              <a:rPr lang="ru-RU" i="1" dirty="0"/>
              <a:t>Безотлагательность.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3. </a:t>
            </a:r>
            <a:r>
              <a:rPr lang="ru-RU" i="1" dirty="0"/>
              <a:t>Высокий уровень активности консультанта.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4. </a:t>
            </a:r>
            <a:r>
              <a:rPr lang="ru-RU" i="1" dirty="0"/>
              <a:t>Ограничение целей.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5. </a:t>
            </a:r>
            <a:r>
              <a:rPr lang="ru-RU" i="1" dirty="0"/>
              <a:t>Поддержка.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6. </a:t>
            </a:r>
            <a:r>
              <a:rPr lang="ru-RU" i="1" dirty="0" err="1"/>
              <a:t>Фокусированность</a:t>
            </a:r>
            <a:r>
              <a:rPr lang="ru-RU" i="1" dirty="0"/>
              <a:t> на основной проблеме.</a:t>
            </a:r>
            <a:r>
              <a:rPr lang="ru-RU" dirty="0"/>
              <a:t> </a:t>
            </a:r>
          </a:p>
          <a:p>
            <a:pPr algn="just"/>
            <a:r>
              <a:rPr lang="ru-RU" dirty="0"/>
              <a:t>7. </a:t>
            </a:r>
            <a:r>
              <a:rPr lang="ru-RU" i="1" dirty="0"/>
              <a:t>Уважение.</a:t>
            </a:r>
            <a:r>
              <a:rPr lang="ru-RU" dirty="0"/>
              <a:t> </a:t>
            </a:r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b="1" dirty="0"/>
              <a:t>Насилие проживается кризисным, переломным этапом в жизни. При этом кризис является НЕНОРМАТИВНЫМ!</a:t>
            </a:r>
          </a:p>
        </p:txBody>
      </p:sp>
    </p:spTree>
  </p:cSld>
  <p:clrMapOvr>
    <a:masterClrMapping/>
  </p:clrMapOvr>
  <p:transition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Насилие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/>
              <a:t>- преднамеренное применение физической силы или власти, действительное или в виде угрозы, направленное против себя, против иного лица, группы лиц или общины, результатом которого являются (либо имеется высокая степень вероятности этого) телесные повреждения, смерть, психологическая травма, отклонения в развитии или различного рода ущерб (определение Всемирной организации здравоохранения).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34" y="4929198"/>
            <a:ext cx="8229600" cy="642942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ВОЗ заявляет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285852" y="5505456"/>
            <a:ext cx="6758006" cy="13525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«Насилие является центральной проблемой здравоохранения во всём мире»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Формирование травматического опыта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endParaRPr lang="ru-RU" dirty="0"/>
          </a:p>
          <a:p>
            <a:pPr algn="just">
              <a:buNone/>
            </a:pPr>
            <a:r>
              <a:rPr lang="ru-RU" dirty="0"/>
              <a:t>Происходит в дефиците одного или нескольких компонентов:</a:t>
            </a:r>
          </a:p>
          <a:p>
            <a:pPr algn="ctr">
              <a:buNone/>
            </a:pPr>
            <a:endParaRPr lang="ru-RU" dirty="0"/>
          </a:p>
          <a:p>
            <a:pPr>
              <a:buFont typeface="Arial" pitchFamily="34" charset="0"/>
              <a:buChar char="•"/>
            </a:pPr>
            <a:r>
              <a:rPr lang="ru-RU" dirty="0"/>
              <a:t>Времени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Знаний</a:t>
            </a:r>
          </a:p>
          <a:p>
            <a:pPr>
              <a:buFont typeface="Arial" pitchFamily="34" charset="0"/>
              <a:buChar char="•"/>
            </a:pPr>
            <a:r>
              <a:rPr lang="ru-RU" dirty="0"/>
              <a:t>Поддержки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Игнорирование симптомов</a:t>
            </a:r>
          </a:p>
          <a:p>
            <a:pPr>
              <a:buNone/>
            </a:pPr>
            <a:r>
              <a:rPr lang="ru-RU" dirty="0" err="1"/>
              <a:t>психотравмы</a:t>
            </a:r>
            <a:r>
              <a:rPr lang="ru-RU" dirty="0"/>
              <a:t> так же моет стать </a:t>
            </a:r>
          </a:p>
          <a:p>
            <a:pPr>
              <a:buNone/>
            </a:pPr>
            <a:r>
              <a:rPr lang="ru-RU" dirty="0"/>
              <a:t>причиной ПТСР.</a:t>
            </a:r>
          </a:p>
        </p:txBody>
      </p:sp>
      <p:pic>
        <p:nvPicPr>
          <p:cNvPr id="5" name="Рисунок 4" descr="7298d9cbdc8a74ca17cd61113e0a632f.jpg"/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6072198" y="2357430"/>
            <a:ext cx="2476501" cy="3714752"/>
          </a:xfrm>
          <a:prstGeom prst="rect">
            <a:avLst/>
          </a:prstGeom>
        </p:spPr>
      </p:pic>
    </p:spTree>
  </p:cSld>
  <p:clrMapOvr>
    <a:masterClrMapping/>
  </p:clrMapOvr>
  <p:transition>
    <p:spli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vTAYXmu_GQ.jpg"/>
          <p:cNvPicPr>
            <a:picLocks noGrp="1" noChangeAspect="1"/>
          </p:cNvPicPr>
          <p:nvPr>
            <p:ph sz="quarter" idx="1"/>
          </p:nvPr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143482" y="108315"/>
            <a:ext cx="8714798" cy="6463957"/>
          </a:xfrm>
        </p:spPr>
      </p:pic>
    </p:spTree>
  </p:cSld>
  <p:clrMapOvr>
    <a:masterClrMapping/>
  </p:clrMapOvr>
  <p:transition>
    <p:spli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Терапия травм насилия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/>
              <a:t>Строится на </a:t>
            </a:r>
            <a:r>
              <a:rPr lang="ru-RU" dirty="0" err="1"/>
              <a:t>контейнировании</a:t>
            </a:r>
            <a:r>
              <a:rPr lang="ru-RU" dirty="0"/>
              <a:t> эмоций пострадавшего человека и помощи ему в осознании его персонального ада. Чтобы человек сумел отделить своё "Я" от "</a:t>
            </a:r>
            <a:r>
              <a:rPr lang="ru-RU" dirty="0" err="1"/>
              <a:t>Я-насильника</a:t>
            </a:r>
            <a:r>
              <a:rPr lang="ru-RU" dirty="0"/>
              <a:t>". Чтобы человек сумел освободиться от разъедающих его душу эмоций, вернул себе право на потребности в собственной силе и чувстве достоинства. Нашёл </a:t>
            </a:r>
            <a:r>
              <a:rPr lang="ru-RU" dirty="0" err="1"/>
              <a:t>экологичные</a:t>
            </a:r>
            <a:r>
              <a:rPr lang="ru-RU" dirty="0"/>
              <a:t> способы реализации этих потребностей. И восстановил образ поддерживающей родительской фигуры в собственном бессознательном.</a:t>
            </a:r>
          </a:p>
        </p:txBody>
      </p:sp>
    </p:spTree>
  </p:cSld>
  <p:clrMapOvr>
    <a:masterClrMapping/>
  </p:clrMapOvr>
  <p:transition>
    <p:spli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«Заархивированные» чувства жертв насилия: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- стыда;</a:t>
            </a:r>
          </a:p>
          <a:p>
            <a:r>
              <a:rPr lang="ru-RU" dirty="0"/>
              <a:t>- утраты ощущения всемогущества;</a:t>
            </a:r>
          </a:p>
          <a:p>
            <a:r>
              <a:rPr lang="ru-RU" dirty="0"/>
              <a:t>- вины;</a:t>
            </a:r>
          </a:p>
          <a:p>
            <a:r>
              <a:rPr lang="ru-RU" dirty="0"/>
              <a:t>- гнева;</a:t>
            </a:r>
          </a:p>
          <a:p>
            <a:r>
              <a:rPr lang="ru-RU" dirty="0"/>
              <a:t>- желания мести;</a:t>
            </a:r>
          </a:p>
          <a:p>
            <a:r>
              <a:rPr lang="ru-RU" dirty="0"/>
              <a:t>- обиды;</a:t>
            </a:r>
          </a:p>
          <a:p>
            <a:r>
              <a:rPr lang="ru-RU" dirty="0"/>
              <a:t>- отчаяния, </a:t>
            </a:r>
          </a:p>
          <a:p>
            <a:r>
              <a:rPr lang="ru-RU" dirty="0"/>
              <a:t>- беспомощности;</a:t>
            </a:r>
          </a:p>
          <a:p>
            <a:r>
              <a:rPr lang="ru-RU" dirty="0"/>
              <a:t>- страха и/или ужаса;</a:t>
            </a:r>
          </a:p>
          <a:p>
            <a:r>
              <a:rPr lang="ru-RU" dirty="0"/>
              <a:t>- разочарования в прежних представлениях о мире;</a:t>
            </a:r>
          </a:p>
          <a:p>
            <a:r>
              <a:rPr lang="ru-RU" dirty="0"/>
              <a:t>- ощущения пустоты и утраты смыслов.</a:t>
            </a:r>
          </a:p>
          <a:p>
            <a:endParaRPr lang="ru-RU" dirty="0"/>
          </a:p>
        </p:txBody>
      </p:sp>
    </p:spTree>
  </p:cSld>
  <p:clrMapOvr>
    <a:masterClrMapping/>
  </p:clrMapOvr>
  <p:transition>
    <p:spli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О чем можно работать с жертвой в начале психотерапевтических отношений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/>
              <a:t>1)  Я имею право на любые чувства.</a:t>
            </a:r>
          </a:p>
          <a:p>
            <a:pPr algn="just"/>
            <a:r>
              <a:rPr lang="ru-RU" dirty="0"/>
              <a:t>2) Я имею право быть уязвимым. Это никому не даёт оснований этим пользоваться и не оправдывает насилия!</a:t>
            </a:r>
          </a:p>
          <a:p>
            <a:pPr algn="just"/>
            <a:r>
              <a:rPr lang="ru-RU" dirty="0"/>
              <a:t>3) Я имею право быть раненым. И заниматься исцелением столько времени, сколько мне необходимо.</a:t>
            </a:r>
          </a:p>
          <a:p>
            <a:pPr algn="just"/>
            <a:r>
              <a:rPr lang="ru-RU" dirty="0"/>
              <a:t>4) Я имею право на понимание и поддержку независимо от того, какие проекции и ожидания порождает мой образ в других людях.</a:t>
            </a:r>
          </a:p>
          <a:p>
            <a:pPr algn="just"/>
            <a:r>
              <a:rPr lang="ru-RU" dirty="0"/>
              <a:t>5) Я имею право на потребность в чувстве собственного достоинства.  Патологическая форма реализации этих потребностей - это ответственность насильника, а не моя!</a:t>
            </a:r>
          </a:p>
          <a:p>
            <a:endParaRPr lang="ru-RU" dirty="0"/>
          </a:p>
        </p:txBody>
      </p:sp>
    </p:spTree>
  </p:cSld>
  <p:clrMapOvr>
    <a:masterClrMapping/>
  </p:clrMapOvr>
  <p:transition>
    <p:spli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Международный жест о помощи </a:t>
            </a:r>
          </a:p>
        </p:txBody>
      </p:sp>
      <p:pic>
        <p:nvPicPr>
          <p:cNvPr id="5" name="Содержимое 4" descr="e5e313f2497df9f08cbbce197277170c.jpg"/>
          <p:cNvPicPr>
            <a:picLocks noGrp="1" noChangeAspect="1"/>
          </p:cNvPicPr>
          <p:nvPr>
            <p:ph sz="quarter" idx="1"/>
          </p:nvPr>
        </p:nvPicPr>
        <p:blipFill>
          <a:blip r:embed="rId2">
            <a:lum contrast="30000"/>
          </a:blip>
          <a:stretch>
            <a:fillRect/>
          </a:stretch>
        </p:blipFill>
        <p:spPr>
          <a:xfrm>
            <a:off x="457200" y="1358213"/>
            <a:ext cx="8258204" cy="4321794"/>
          </a:xfrm>
        </p:spPr>
      </p:pic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7000892" y="5929330"/>
            <a:ext cx="1672954" cy="224582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spli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Виды насилия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142984"/>
            <a:ext cx="8229600" cy="4937760"/>
          </a:xfrm>
        </p:spPr>
        <p:txBody>
          <a:bodyPr/>
          <a:lstStyle/>
          <a:p>
            <a:r>
              <a:rPr lang="ru-RU" dirty="0"/>
              <a:t>Физическое</a:t>
            </a:r>
          </a:p>
          <a:p>
            <a:r>
              <a:rPr lang="ru-RU" dirty="0"/>
              <a:t>Психологическое </a:t>
            </a:r>
          </a:p>
          <a:p>
            <a:r>
              <a:rPr lang="ru-RU" dirty="0"/>
              <a:t>Вербальное </a:t>
            </a:r>
          </a:p>
          <a:p>
            <a:r>
              <a:rPr lang="ru-RU" dirty="0"/>
              <a:t>Экономическое </a:t>
            </a:r>
          </a:p>
          <a:p>
            <a:r>
              <a:rPr lang="ru-RU" dirty="0"/>
              <a:t>Сексуальное </a:t>
            </a:r>
          </a:p>
          <a:p>
            <a:r>
              <a:rPr lang="ru-RU" dirty="0"/>
              <a:t>Насилие к самому себе 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Неклассические формы насилия </a:t>
            </a:r>
          </a:p>
        </p:txBody>
      </p:sp>
      <p:pic>
        <p:nvPicPr>
          <p:cNvPr id="4" name="Содержимое 3" descr="ady4NEw3cyDJEY5GXZ4c0Vm6PGQ-960.jpg"/>
          <p:cNvPicPr>
            <a:picLocks noGrp="1" noChangeAspect="1"/>
          </p:cNvPicPr>
          <p:nvPr>
            <p:ph sz="quarter" idx="1"/>
          </p:nvPr>
        </p:nvPicPr>
        <p:blipFill>
          <a:blip r:embed="rId2">
            <a:lum bright="10000" contrast="20000"/>
          </a:blip>
          <a:stretch>
            <a:fillRect/>
          </a:stretch>
        </p:blipFill>
        <p:spPr>
          <a:xfrm>
            <a:off x="928662" y="1410676"/>
            <a:ext cx="7458448" cy="4661530"/>
          </a:xfrm>
        </p:spPr>
      </p:pic>
    </p:spTree>
  </p:cSld>
  <p:clrMapOvr>
    <a:masterClrMapping/>
  </p:clrMapOvr>
  <p:transition>
    <p:spli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Физическое: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/>
              <a:t>насильственное кормление;</a:t>
            </a:r>
          </a:p>
          <a:p>
            <a:pPr algn="just"/>
            <a:r>
              <a:rPr lang="ru-RU" dirty="0"/>
              <a:t>ограничение свободы, когда человека удерживают, блокируют выходы или хватают за руки, не давая ему уйти;</a:t>
            </a:r>
          </a:p>
          <a:p>
            <a:pPr algn="just"/>
            <a:r>
              <a:rPr lang="ru-RU" dirty="0"/>
              <a:t>изоляция (запрет на контакт с другими людьми);</a:t>
            </a:r>
          </a:p>
          <a:p>
            <a:pPr algn="just"/>
            <a:r>
              <a:rPr lang="ru-RU" dirty="0"/>
              <a:t>оставление без помощи в опасной ситуации.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spli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Психологическое: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пристальный взгляд прямо в глаза, который нередко сочетается с молчаливым бойкотом;</a:t>
            </a:r>
          </a:p>
          <a:p>
            <a:pPr algn="just"/>
            <a:r>
              <a:rPr lang="ru-RU" dirty="0"/>
              <a:t>молчание (бойкот)</a:t>
            </a:r>
            <a:r>
              <a:rPr lang="ru-RU" i="1" dirty="0"/>
              <a:t> </a:t>
            </a:r>
            <a:r>
              <a:rPr lang="ru-RU" dirty="0"/>
              <a:t>— наказание игнорированием. </a:t>
            </a:r>
          </a:p>
          <a:p>
            <a:pPr algn="just"/>
            <a:r>
              <a:rPr lang="ru-RU" dirty="0" err="1"/>
              <a:t>газлайтинг</a:t>
            </a:r>
            <a:r>
              <a:rPr lang="ru-RU" i="1" dirty="0"/>
              <a:t>,</a:t>
            </a:r>
            <a:r>
              <a:rPr lang="ru-RU" dirty="0"/>
              <a:t> когда один человек заставляет другого сомневаться в собственной адекватности. </a:t>
            </a:r>
          </a:p>
          <a:p>
            <a:endParaRPr lang="ru-RU" dirty="0"/>
          </a:p>
        </p:txBody>
      </p:sp>
    </p:spTree>
  </p:cSld>
  <p:clrMapOvr>
    <a:masterClrMapping/>
  </p:clrMapOvr>
  <p:transition>
    <p:spli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Экономическое: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запрет на доступ</a:t>
            </a:r>
            <a:r>
              <a:rPr lang="ru-RU" i="1" dirty="0"/>
              <a:t> </a:t>
            </a:r>
            <a:r>
              <a:rPr lang="ru-RU" dirty="0"/>
              <a:t>к деньгам, счетам или имуществу для создания зависимости от агрессора;</a:t>
            </a:r>
          </a:p>
          <a:p>
            <a:pPr algn="just"/>
            <a:r>
              <a:rPr lang="ru-RU" dirty="0"/>
              <a:t>контроль всех источников дохода:</a:t>
            </a:r>
            <a:r>
              <a:rPr lang="ru-RU" i="1" dirty="0"/>
              <a:t> </a:t>
            </a:r>
            <a:r>
              <a:rPr lang="ru-RU" dirty="0"/>
              <a:t>агрессор требует отчёта по всем приходящим к жертве доходам;</a:t>
            </a:r>
          </a:p>
          <a:p>
            <a:pPr algn="just"/>
            <a:r>
              <a:rPr lang="ru-RU" dirty="0"/>
              <a:t>установление бюджета, в рамках которого невозможно удержаться. Их несоблюдение наказывается в виде словесного, физического, сексуального или эмоционального насилия.</a:t>
            </a:r>
          </a:p>
        </p:txBody>
      </p:sp>
    </p:spTree>
  </p:cSld>
  <p:clrMapOvr>
    <a:masterClrMapping/>
  </p:clrMapOvr>
  <p:transition>
    <p:spli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 отношению к себе: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самообвинение, приводящее к депрессии и суицидальным намерениям;</a:t>
            </a:r>
          </a:p>
          <a:p>
            <a:r>
              <a:rPr lang="ru-RU" dirty="0"/>
              <a:t>повреждения тела, в том числе чрезмерное увлечение </a:t>
            </a:r>
            <a:r>
              <a:rPr lang="ru-RU" dirty="0" err="1"/>
              <a:t>пирсингом</a:t>
            </a:r>
            <a:r>
              <a:rPr lang="ru-RU" dirty="0"/>
              <a:t>;</a:t>
            </a:r>
          </a:p>
          <a:p>
            <a:r>
              <a:rPr lang="ru-RU" dirty="0"/>
              <a:t>наркомания и алкоголизм.</a:t>
            </a:r>
          </a:p>
          <a:p>
            <a:r>
              <a:rPr lang="ru-RU" dirty="0"/>
              <a:t>чрезмерное увлечение диетами и даже здоровым питанием, физическими нагрузками, религиозными или эзотерическими течениями. Слишком фанатичное следование даже благим идеям зачастую приводит к необратимым последствиям. В этом случае страдает и сам человек, и его близкие.</a:t>
            </a:r>
          </a:p>
          <a:p>
            <a:endParaRPr lang="ru-RU" dirty="0"/>
          </a:p>
        </p:txBody>
      </p:sp>
    </p:spTree>
  </p:cSld>
  <p:clrMapOvr>
    <a:masterClrMapping/>
  </p:clrMapOvr>
  <p:transition>
    <p:spli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207</TotalTime>
  <Words>1015</Words>
  <Application>Microsoft Office PowerPoint</Application>
  <PresentationFormat>Экран (4:3)</PresentationFormat>
  <Paragraphs>128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Arial</vt:lpstr>
      <vt:lpstr>Arial Black</vt:lpstr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Насилие как фактор, влияющий на становление личности.   Виды насилия.   Способы помощи.</vt:lpstr>
      <vt:lpstr>Насилие</vt:lpstr>
      <vt:lpstr>Международный жест о помощи </vt:lpstr>
      <vt:lpstr>Виды насилия</vt:lpstr>
      <vt:lpstr>Неклассические формы насилия </vt:lpstr>
      <vt:lpstr>Физическое: </vt:lpstr>
      <vt:lpstr>Психологическое:</vt:lpstr>
      <vt:lpstr>Экономическое:</vt:lpstr>
      <vt:lpstr>По отношению к себе:</vt:lpstr>
      <vt:lpstr>Поведенческие интенции жертв насилия</vt:lpstr>
      <vt:lpstr>Признаки у детей:</vt:lpstr>
      <vt:lpstr>«Имидж» обидчика</vt:lpstr>
      <vt:lpstr>Психологические особенности жертв насилия</vt:lpstr>
      <vt:lpstr>Презентация PowerPoint</vt:lpstr>
      <vt:lpstr>Помощь психолога жертвам насилия</vt:lpstr>
      <vt:lpstr>Рекомендации для психолога</vt:lpstr>
      <vt:lpstr>Презентация PowerPoint</vt:lpstr>
      <vt:lpstr>Рекомендации для психолога</vt:lpstr>
      <vt:lpstr>Принципы психологического вмешательства при работе с острой реакцией на насилие</vt:lpstr>
      <vt:lpstr>Формирование травматического опыта </vt:lpstr>
      <vt:lpstr>Презентация PowerPoint</vt:lpstr>
      <vt:lpstr>Терапия травм насилия</vt:lpstr>
      <vt:lpstr>«Заархивированные» чувства жертв насилия:</vt:lpstr>
      <vt:lpstr>О чем можно работать с жертвой в начале психотерапевтических отношений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Насилие как фактор, влияющий на становление личности. Виды насилия. Способы помощи.</dc:title>
  <dc:creator>User</dc:creator>
  <cp:lastModifiedBy>Татьянка</cp:lastModifiedBy>
  <cp:revision>27</cp:revision>
  <dcterms:created xsi:type="dcterms:W3CDTF">2024-10-09T12:01:15Z</dcterms:created>
  <dcterms:modified xsi:type="dcterms:W3CDTF">2025-02-08T05:12:14Z</dcterms:modified>
</cp:coreProperties>
</file>